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33C3E8-4E18-441F-9F7C-128AD6ADA69A}" type="datetimeFigureOut">
              <a:rPr lang="en-GB" smtClean="0"/>
              <a:t>09/10/2015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8808F5-3FF9-4F2E-9351-44FC37F800FE}" type="slidenum">
              <a:rPr lang="en-GB" smtClean="0"/>
              <a:t>‹#›</a:t>
            </a:fld>
            <a:endParaRPr lang="en-GB"/>
          </a:p>
        </p:txBody>
      </p:sp>
    </p:spTree>
    <p:extLst>
      <p:ext uri="{BB962C8B-B14F-4D97-AF65-F5344CB8AC3E}">
        <p14:creationId xmlns:p14="http://schemas.microsoft.com/office/powerpoint/2010/main" val="3711762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4F59CE5-12E8-3D4B-88D0-BB441C34DFAF}" type="slidenum">
              <a:rPr lang="en-GB" sz="1200">
                <a:solidFill>
                  <a:prstClr val="black"/>
                </a:solidFill>
              </a:rPr>
              <a:pPr/>
              <a:t>1</a:t>
            </a:fld>
            <a:endParaRPr lang="en-GB" sz="1200">
              <a:solidFill>
                <a:prstClr val="black"/>
              </a:solidFill>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Slide Image Placeholder 1"/>
          <p:cNvSpPr>
            <a:spLocks noGrp="1" noRot="1" noChangeAspect="1" noTextEdit="1"/>
          </p:cNvSpPr>
          <p:nvPr>
            <p:ph type="sldImg"/>
          </p:nvPr>
        </p:nvSpPr>
        <p:spPr>
          <a:ln/>
        </p:spPr>
      </p:sp>
      <p:sp>
        <p:nvSpPr>
          <p:cNvPr id="497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charset="0"/>
                <a:ea typeface="MS PGothic" charset="0"/>
              </a:rPr>
              <a:t>Couldn’t work out how to do site recruitment.</a:t>
            </a:r>
            <a:r>
              <a:rPr lang="en-US" baseline="0" dirty="0" smtClean="0">
                <a:latin typeface="Times" charset="0"/>
                <a:ea typeface="MS PGothic" charset="0"/>
              </a:rPr>
              <a:t> Not sure whether this is useful or not.</a:t>
            </a:r>
            <a:endParaRPr lang="en-US" dirty="0">
              <a:latin typeface="Times" charset="0"/>
              <a:ea typeface="MS PGothic" charset="0"/>
            </a:endParaRPr>
          </a:p>
        </p:txBody>
      </p:sp>
      <p:sp>
        <p:nvSpPr>
          <p:cNvPr id="497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44CC6BA9-D886-C04B-9A78-F0144C9A7FA5}" type="slidenum">
              <a:rPr lang="en-US" sz="1200">
                <a:solidFill>
                  <a:prstClr val="black"/>
                </a:solidFill>
              </a:rPr>
              <a:pPr/>
              <a:t>11</a:t>
            </a:fld>
            <a:endParaRPr lang="en-US" sz="120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4D731C1-F544-F24E-8BFA-1A3E86562168}" type="slidenum">
              <a:rPr lang="en-GB" sz="1200">
                <a:solidFill>
                  <a:prstClr val="black"/>
                </a:solidFill>
              </a:rPr>
              <a:pPr/>
              <a:t>13</a:t>
            </a:fld>
            <a:endParaRPr lang="en-GB" sz="1200">
              <a:solidFill>
                <a:prstClr val="black"/>
              </a:solidFill>
            </a:endParaRPr>
          </a:p>
        </p:txBody>
      </p:sp>
      <p:sp>
        <p:nvSpPr>
          <p:cNvPr id="87042" name="Rectangle 7"/>
          <p:cNvSpPr txBox="1">
            <a:spLocks noGrp="1" noChangeArrowheads="1"/>
          </p:cNvSpPr>
          <p:nvPr/>
        </p:nvSpPr>
        <p:spPr bwMode="auto">
          <a:xfrm>
            <a:off x="3917924" y="8703836"/>
            <a:ext cx="2977622" cy="421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fontAlgn="base" hangingPunct="1">
              <a:spcBef>
                <a:spcPct val="0"/>
              </a:spcBef>
              <a:spcAft>
                <a:spcPct val="0"/>
              </a:spcAft>
            </a:pPr>
            <a:fld id="{8B3823A9-D0C8-BB41-A7BE-42C254F61B63}" type="slidenum">
              <a:rPr lang="en-GB" sz="1200">
                <a:solidFill>
                  <a:prstClr val="black"/>
                </a:solidFill>
              </a:rPr>
              <a:pPr algn="r" eaLnBrk="1" fontAlgn="base" hangingPunct="1">
                <a:spcBef>
                  <a:spcPct val="0"/>
                </a:spcBef>
                <a:spcAft>
                  <a:spcPct val="0"/>
                </a:spcAft>
              </a:pPr>
              <a:t>13</a:t>
            </a:fld>
            <a:endParaRPr lang="en-GB" sz="1200">
              <a:solidFill>
                <a:prstClr val="black"/>
              </a:solidFill>
            </a:endParaRPr>
          </a:p>
        </p:txBody>
      </p:sp>
      <p:sp>
        <p:nvSpPr>
          <p:cNvPr id="87043" name="Rectangle 2"/>
          <p:cNvSpPr>
            <a:spLocks noGrp="1" noRot="1" noChangeAspect="1" noChangeArrowheads="1" noTextEdit="1"/>
          </p:cNvSpPr>
          <p:nvPr>
            <p:ph type="sldImg"/>
          </p:nvPr>
        </p:nvSpPr>
        <p:spPr>
          <a:xfrm>
            <a:off x="1152525" y="701675"/>
            <a:ext cx="4587875" cy="3440113"/>
          </a:xfrm>
          <a:solidFill>
            <a:srgbClr val="FFFFFF"/>
          </a:solidFill>
          <a:ln/>
        </p:spPr>
      </p:sp>
      <p:sp>
        <p:nvSpPr>
          <p:cNvPr id="87044"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atin typeface="Times" charset="0"/>
                <a:ea typeface="ＭＳ Ｐゴシック" charset="0"/>
                <a:cs typeface="ＭＳ Ｐゴシック" charset="0"/>
              </a:rPr>
              <a:t>TIA ratio is low bearing in mind few other competing TIA studies</a:t>
            </a:r>
          </a:p>
          <a:p>
            <a:pPr eaLnBrk="1" hangingPunct="1"/>
            <a:r>
              <a:rPr lang="en-US">
                <a:latin typeface="Times" charset="0"/>
                <a:ea typeface="ＭＳ Ｐゴシック" charset="0"/>
                <a:cs typeface="ＭＳ Ｐゴシック" charset="0"/>
              </a:rPr>
              <a:t>Reminder to complete day 7 and 35 visits.  Plus/minus 1 day and plus/minus 3 days for day 35. Rather have it early/late than not at all if patients are finding it difficult to get in. Aware cannot enter day 35 data if day 7 is not in.  If have paper copies of day 35, let us know.</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4D731C1-F544-F24E-8BFA-1A3E86562168}" type="slidenum">
              <a:rPr lang="en-GB" sz="1200">
                <a:solidFill>
                  <a:prstClr val="black"/>
                </a:solidFill>
              </a:rPr>
              <a:pPr/>
              <a:t>14</a:t>
            </a:fld>
            <a:endParaRPr lang="en-GB" sz="1200">
              <a:solidFill>
                <a:prstClr val="black"/>
              </a:solidFill>
            </a:endParaRPr>
          </a:p>
        </p:txBody>
      </p:sp>
      <p:sp>
        <p:nvSpPr>
          <p:cNvPr id="87042" name="Rectangle 7"/>
          <p:cNvSpPr txBox="1">
            <a:spLocks noGrp="1" noChangeArrowheads="1"/>
          </p:cNvSpPr>
          <p:nvPr/>
        </p:nvSpPr>
        <p:spPr bwMode="auto">
          <a:xfrm>
            <a:off x="3917924" y="8703836"/>
            <a:ext cx="2977622" cy="421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fontAlgn="base" hangingPunct="1">
              <a:spcBef>
                <a:spcPct val="0"/>
              </a:spcBef>
              <a:spcAft>
                <a:spcPct val="0"/>
              </a:spcAft>
            </a:pPr>
            <a:fld id="{8B3823A9-D0C8-BB41-A7BE-42C254F61B63}" type="slidenum">
              <a:rPr lang="en-GB" sz="1200">
                <a:solidFill>
                  <a:prstClr val="black"/>
                </a:solidFill>
              </a:rPr>
              <a:pPr algn="r" eaLnBrk="1" fontAlgn="base" hangingPunct="1">
                <a:spcBef>
                  <a:spcPct val="0"/>
                </a:spcBef>
                <a:spcAft>
                  <a:spcPct val="0"/>
                </a:spcAft>
              </a:pPr>
              <a:t>14</a:t>
            </a:fld>
            <a:endParaRPr lang="en-GB" sz="1200">
              <a:solidFill>
                <a:prstClr val="black"/>
              </a:solidFill>
            </a:endParaRPr>
          </a:p>
        </p:txBody>
      </p:sp>
      <p:sp>
        <p:nvSpPr>
          <p:cNvPr id="87043" name="Rectangle 2"/>
          <p:cNvSpPr>
            <a:spLocks noGrp="1" noRot="1" noChangeAspect="1" noChangeArrowheads="1" noTextEdit="1"/>
          </p:cNvSpPr>
          <p:nvPr>
            <p:ph type="sldImg"/>
          </p:nvPr>
        </p:nvSpPr>
        <p:spPr>
          <a:xfrm>
            <a:off x="1152525" y="701675"/>
            <a:ext cx="4587875" cy="3440113"/>
          </a:xfrm>
          <a:solidFill>
            <a:srgbClr val="FFFFFF"/>
          </a:solidFill>
          <a:ln/>
        </p:spPr>
      </p:sp>
      <p:sp>
        <p:nvSpPr>
          <p:cNvPr id="87044"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atin typeface="Times" charset="0"/>
                <a:ea typeface="ＭＳ Ｐゴシック" charset="0"/>
                <a:cs typeface="ＭＳ Ｐゴシック" charset="0"/>
              </a:rPr>
              <a:t>TIA ratio is low bearing in mind few other competing TIA studies</a:t>
            </a:r>
          </a:p>
          <a:p>
            <a:pPr eaLnBrk="1" hangingPunct="1"/>
            <a:r>
              <a:rPr lang="en-US">
                <a:latin typeface="Times" charset="0"/>
                <a:ea typeface="ＭＳ Ｐゴシック" charset="0"/>
                <a:cs typeface="ＭＳ Ｐゴシック" charset="0"/>
              </a:rPr>
              <a:t>Reminder to complete day 7 and 35 visits.  Plus/minus 1 day and plus/minus 3 days for day 35. Rather have it early/late than not at all if patients are finding it difficult to get in. Aware cannot enter day 35 data if day 7 is not in.  If have paper copies of day 35, let us know.</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a:ln/>
        </p:spPr>
      </p:sp>
      <p:sp>
        <p:nvSpPr>
          <p:cNvPr id="952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
        <p:nvSpPr>
          <p:cNvPr id="952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CE1ED10-4F20-AB4C-8AA4-AEA4D895CA2C}" type="slidenum">
              <a:rPr lang="en-US" sz="1200">
                <a:solidFill>
                  <a:prstClr val="black"/>
                </a:solidFill>
              </a:rPr>
              <a:pPr/>
              <a:t>16</a:t>
            </a:fld>
            <a:endParaRPr lang="en-US" sz="120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Slide Image Placeholder 1"/>
          <p:cNvSpPr>
            <a:spLocks noGrp="1" noRot="1" noChangeAspect="1" noTextEdit="1"/>
          </p:cNvSpPr>
          <p:nvPr>
            <p:ph type="sldImg"/>
          </p:nvPr>
        </p:nvSpPr>
        <p:spPr>
          <a:ln/>
        </p:spPr>
      </p:sp>
      <p:sp>
        <p:nvSpPr>
          <p:cNvPr id="502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smtClean="0">
                <a:latin typeface="Times" charset="0"/>
                <a:ea typeface="MS PGothic" charset="0"/>
              </a:rPr>
              <a:t>During the breakout sessions we will let everyone know which UK coordinator is looking after each site</a:t>
            </a:r>
          </a:p>
          <a:p>
            <a:r>
              <a:rPr lang="en-US" dirty="0" smtClean="0">
                <a:latin typeface="Times" charset="0"/>
                <a:ea typeface="MS PGothic" charset="0"/>
              </a:rPr>
              <a:t>Please could you ask people not to use the e-mail address for </a:t>
            </a:r>
            <a:r>
              <a:rPr lang="en-US" dirty="0" err="1" smtClean="0">
                <a:latin typeface="Times" charset="0"/>
                <a:ea typeface="MS PGothic" charset="0"/>
              </a:rPr>
              <a:t>randomisation</a:t>
            </a:r>
            <a:r>
              <a:rPr lang="en-US" dirty="0" smtClean="0">
                <a:latin typeface="Times" charset="0"/>
                <a:ea typeface="MS PGothic" charset="0"/>
              </a:rPr>
              <a:t> queries</a:t>
            </a:r>
            <a:endParaRPr lang="en-US" dirty="0">
              <a:latin typeface="Times" charset="0"/>
              <a:ea typeface="MS PGothic" charset="0"/>
            </a:endParaRPr>
          </a:p>
        </p:txBody>
      </p:sp>
      <p:sp>
        <p:nvSpPr>
          <p:cNvPr id="502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6CE75606-4527-EA40-AA59-DDC58ABB0CB1}" type="slidenum">
              <a:rPr lang="en-US" sz="1200">
                <a:solidFill>
                  <a:prstClr val="black"/>
                </a:solidFill>
              </a:rPr>
              <a:pPr/>
              <a:t>17</a:t>
            </a:fld>
            <a:endParaRPr lang="en-US" sz="120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Slide Image Placeholder 1"/>
          <p:cNvSpPr>
            <a:spLocks noGrp="1" noRot="1" noChangeAspect="1" noTextEdit="1"/>
          </p:cNvSpPr>
          <p:nvPr>
            <p:ph type="sldImg"/>
          </p:nvPr>
        </p:nvSpPr>
        <p:spPr>
          <a:ln/>
        </p:spPr>
      </p:sp>
      <p:sp>
        <p:nvSpPr>
          <p:cNvPr id="502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smtClean="0">
                <a:latin typeface="Times" charset="0"/>
                <a:ea typeface="MS PGothic" charset="0"/>
              </a:rPr>
              <a:t>During the breakout sessions we will let everyone know which UK coordinator is looking after each site</a:t>
            </a:r>
          </a:p>
          <a:p>
            <a:r>
              <a:rPr lang="en-US" dirty="0" smtClean="0">
                <a:latin typeface="Times" charset="0"/>
                <a:ea typeface="MS PGothic" charset="0"/>
              </a:rPr>
              <a:t>Please could you ask people not to use the e-mail address for </a:t>
            </a:r>
            <a:r>
              <a:rPr lang="en-US" dirty="0" err="1" smtClean="0">
                <a:latin typeface="Times" charset="0"/>
                <a:ea typeface="MS PGothic" charset="0"/>
              </a:rPr>
              <a:t>randomisation</a:t>
            </a:r>
            <a:r>
              <a:rPr lang="en-US" dirty="0" smtClean="0">
                <a:latin typeface="Times" charset="0"/>
                <a:ea typeface="MS PGothic" charset="0"/>
              </a:rPr>
              <a:t> queries</a:t>
            </a:r>
            <a:endParaRPr lang="en-US" dirty="0">
              <a:latin typeface="Times" charset="0"/>
              <a:ea typeface="MS PGothic" charset="0"/>
            </a:endParaRPr>
          </a:p>
        </p:txBody>
      </p:sp>
      <p:sp>
        <p:nvSpPr>
          <p:cNvPr id="502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6CE75606-4527-EA40-AA59-DDC58ABB0CB1}" type="slidenum">
              <a:rPr lang="en-US" sz="1200">
                <a:solidFill>
                  <a:prstClr val="black"/>
                </a:solidFill>
              </a:rPr>
              <a:pPr/>
              <a:t>18</a:t>
            </a:fld>
            <a:endParaRPr lang="en-US" sz="120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ln/>
        </p:spPr>
      </p:sp>
      <p:sp>
        <p:nvSpPr>
          <p:cNvPr id="1054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p:cNvSpPr>
          <p:nvPr>
            <p:ph type="sldImg"/>
          </p:nvPr>
        </p:nvSpPr>
        <p:spPr>
          <a:xfrm>
            <a:off x="1143000" y="685800"/>
            <a:ext cx="4572000" cy="3429000"/>
          </a:xfrm>
          <a:solidFill>
            <a:srgbClr val="FFFFFF"/>
          </a:solidFill>
          <a:ln/>
        </p:spPr>
      </p:sp>
      <p:sp>
        <p:nvSpPr>
          <p:cNvPr id="74754" name="Rectangle 3"/>
          <p:cNvSpPr>
            <a:spLocks noGrp="1" noChangeArrowheads="1"/>
          </p:cNvSpPr>
          <p:nvPr>
            <p:ph type="body" idx="1"/>
          </p:nvPr>
        </p:nvSpPr>
        <p:spPr>
          <a:xfrm>
            <a:off x="914183" y="4343144"/>
            <a:ext cx="5029635" cy="4115019"/>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97DA9C5-E9F0-8745-813F-83948B9A52F1}" type="slidenum">
              <a:rPr lang="en-GB" sz="1200">
                <a:solidFill>
                  <a:prstClr val="black"/>
                </a:solidFill>
              </a:rPr>
              <a:pPr/>
              <a:t>3</a:t>
            </a:fld>
            <a:endParaRPr lang="en-GB" sz="1200">
              <a:solidFill>
                <a:prstClr val="black"/>
              </a:solidFill>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788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Countries most likely to start first are Denmark, Sweden, Georgia</a:t>
            </a:r>
          </a:p>
        </p:txBody>
      </p:sp>
      <p:sp>
        <p:nvSpPr>
          <p:cNvPr id="788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5976372-1AB0-B34A-8C6A-72480A76B1B8}" type="slidenum">
              <a:rPr lang="en-US" sz="1200">
                <a:solidFill>
                  <a:prstClr val="black"/>
                </a:solidFill>
              </a:rPr>
              <a:pPr/>
              <a:t>4</a:t>
            </a:fld>
            <a:endParaRPr lang="en-US"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Image Placeholder 1"/>
          <p:cNvSpPr>
            <a:spLocks noGrp="1" noRot="1" noChangeAspect="1" noTextEdit="1"/>
          </p:cNvSpPr>
          <p:nvPr>
            <p:ph type="sldImg"/>
          </p:nvPr>
        </p:nvSpPr>
        <p:spPr>
          <a:ln/>
        </p:spPr>
      </p:sp>
      <p:sp>
        <p:nvSpPr>
          <p:cNvPr id="500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charset="0"/>
              <a:ea typeface="MS PGothic" charset="0"/>
            </a:endParaRPr>
          </a:p>
        </p:txBody>
      </p:sp>
      <p:sp>
        <p:nvSpPr>
          <p:cNvPr id="500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F49D352D-9C95-734D-8078-3D77725AD518}" type="slidenum">
              <a:rPr lang="en-US" sz="1200">
                <a:solidFill>
                  <a:prstClr val="black"/>
                </a:solidFill>
              </a:rPr>
              <a:pPr/>
              <a:t>5</a:t>
            </a:fld>
            <a:endParaRPr lang="en-US"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Image Placeholder 1"/>
          <p:cNvSpPr>
            <a:spLocks noGrp="1" noRot="1" noChangeAspect="1" noTextEdit="1"/>
          </p:cNvSpPr>
          <p:nvPr>
            <p:ph type="sldImg"/>
          </p:nvPr>
        </p:nvSpPr>
        <p:spPr>
          <a:ln/>
        </p:spPr>
      </p:sp>
      <p:sp>
        <p:nvSpPr>
          <p:cNvPr id="500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charset="0"/>
              <a:ea typeface="MS PGothic" charset="0"/>
            </a:endParaRPr>
          </a:p>
        </p:txBody>
      </p:sp>
      <p:sp>
        <p:nvSpPr>
          <p:cNvPr id="500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F49D352D-9C95-734D-8078-3D77725AD518}" type="slidenum">
              <a:rPr lang="en-US" sz="1200">
                <a:solidFill>
                  <a:prstClr val="black"/>
                </a:solidFill>
              </a:rPr>
              <a:pPr/>
              <a:t>6</a:t>
            </a:fld>
            <a:endParaRPr lang="en-US" sz="120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EFBFC128-D704-E046-8B1C-335BC90007D5}" type="slidenum">
              <a:rPr lang="en-GB" sz="1200">
                <a:solidFill>
                  <a:prstClr val="black"/>
                </a:solidFill>
              </a:rPr>
              <a:pPr/>
              <a:t>7</a:t>
            </a:fld>
            <a:endParaRPr lang="en-GB" sz="1200">
              <a:solidFill>
                <a:prstClr val="black"/>
              </a:solidFill>
            </a:endParaRPr>
          </a:p>
        </p:txBody>
      </p:sp>
      <p:sp>
        <p:nvSpPr>
          <p:cNvPr id="498691" name="Rectangle 7"/>
          <p:cNvSpPr txBox="1">
            <a:spLocks noGrp="1" noChangeArrowheads="1"/>
          </p:cNvSpPr>
          <p:nvPr/>
        </p:nvSpPr>
        <p:spPr bwMode="auto">
          <a:xfrm>
            <a:off x="3917924" y="8703837"/>
            <a:ext cx="2977622" cy="421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r" eaLnBrk="1" fontAlgn="base" hangingPunct="1">
              <a:spcBef>
                <a:spcPct val="0"/>
              </a:spcBef>
              <a:spcAft>
                <a:spcPct val="0"/>
              </a:spcAft>
            </a:pPr>
            <a:fld id="{D60DE391-5BD5-144E-BC38-11DD3B072891}" type="slidenum">
              <a:rPr lang="en-GB" sz="1200">
                <a:solidFill>
                  <a:prstClr val="black"/>
                </a:solidFill>
              </a:rPr>
              <a:pPr algn="r" eaLnBrk="1" fontAlgn="base" hangingPunct="1">
                <a:spcBef>
                  <a:spcPct val="0"/>
                </a:spcBef>
                <a:spcAft>
                  <a:spcPct val="0"/>
                </a:spcAft>
              </a:pPr>
              <a:t>7</a:t>
            </a:fld>
            <a:endParaRPr lang="en-GB" sz="1200">
              <a:solidFill>
                <a:prstClr val="black"/>
              </a:solidFill>
            </a:endParaRPr>
          </a:p>
        </p:txBody>
      </p:sp>
      <p:sp>
        <p:nvSpPr>
          <p:cNvPr id="498692" name="Rectangle 2"/>
          <p:cNvSpPr>
            <a:spLocks noGrp="1" noRot="1" noChangeAspect="1" noChangeArrowheads="1" noTextEdit="1"/>
          </p:cNvSpPr>
          <p:nvPr>
            <p:ph type="sldImg"/>
          </p:nvPr>
        </p:nvSpPr>
        <p:spPr>
          <a:xfrm>
            <a:off x="1152525" y="701675"/>
            <a:ext cx="4586288" cy="3440113"/>
          </a:xfrm>
          <a:solidFill>
            <a:srgbClr val="FFFFFF"/>
          </a:solidFill>
          <a:ln/>
        </p:spPr>
      </p:sp>
      <p:sp>
        <p:nvSpPr>
          <p:cNvPr id="498693"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latin typeface="Times" charset="0"/>
                <a:ea typeface="MS PGothic" charset="0"/>
              </a:rPr>
              <a:t>Next</a:t>
            </a:r>
            <a:r>
              <a:rPr lang="en-US" baseline="0" dirty="0" smtClean="0">
                <a:latin typeface="Times" charset="0"/>
                <a:ea typeface="MS PGothic" charset="0"/>
              </a:rPr>
              <a:t> slide shows that recruitment generally slows down in the autumn posing a problem if we require an increased monthly recruitment rate</a:t>
            </a:r>
            <a:endParaRPr lang="en-US" dirty="0">
              <a:latin typeface="Times" charset="0"/>
              <a:ea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Monthly target for the first 12 months is 50 and after 12 months 70 a month.  Monthly average is 29, so we need to rapidly increase recruitment. Start up phase over recruited, so helped us initially, but we need to achieve monthly recruitment target for the main phase soon or risk HTA intervening.  </a:t>
            </a:r>
          </a:p>
        </p:txBody>
      </p:sp>
      <p:sp>
        <p:nvSpPr>
          <p:cNvPr id="808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473613C-FD56-F14E-BC54-AB3B78272DB0}" type="slidenum">
              <a:rPr lang="en-GB" sz="1200">
                <a:solidFill>
                  <a:prstClr val="black"/>
                </a:solidFill>
              </a:rPr>
              <a:pPr/>
              <a:t>8</a:t>
            </a:fld>
            <a:endParaRPr lang="en-GB" sz="120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Slide Image Placeholder 1"/>
          <p:cNvSpPr>
            <a:spLocks noGrp="1" noRot="1" noChangeAspect="1" noTextEdit="1"/>
          </p:cNvSpPr>
          <p:nvPr>
            <p:ph type="sldImg"/>
          </p:nvPr>
        </p:nvSpPr>
        <p:spPr>
          <a:ln/>
        </p:spPr>
      </p:sp>
      <p:sp>
        <p:nvSpPr>
          <p:cNvPr id="495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charset="0"/>
                <a:ea typeface="MS PGothic" charset="0"/>
              </a:rPr>
              <a:t>Updated numbers to be added on Monday</a:t>
            </a:r>
            <a:endParaRPr lang="en-US" dirty="0">
              <a:latin typeface="Times" charset="0"/>
              <a:ea typeface="MS PGothic" charset="0"/>
            </a:endParaRPr>
          </a:p>
        </p:txBody>
      </p:sp>
      <p:sp>
        <p:nvSpPr>
          <p:cNvPr id="495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659BCB59-6AA9-B44E-AA27-724880A34E69}" type="slidenum">
              <a:rPr lang="en-GB" sz="1200">
                <a:solidFill>
                  <a:prstClr val="black"/>
                </a:solidFill>
              </a:rPr>
              <a:pPr/>
              <a:t>9</a:t>
            </a:fld>
            <a:endParaRPr lang="en-GB"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1035463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20638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52400"/>
            <a:ext cx="2179638" cy="64770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228600" y="152400"/>
            <a:ext cx="6388100" cy="64770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835131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67750" cy="838200"/>
          </a:xfrm>
        </p:spPr>
        <p:txBody>
          <a:bodyPr/>
          <a:lstStyle/>
          <a:p>
            <a:r>
              <a:rPr lang="en-GB" smtClean="0"/>
              <a:t>Click to edit Master title style</a:t>
            </a:r>
            <a:endParaRPr lang="en-US"/>
          </a:p>
        </p:txBody>
      </p:sp>
      <p:sp>
        <p:nvSpPr>
          <p:cNvPr id="3" name="Chart Placeholder 2"/>
          <p:cNvSpPr>
            <a:spLocks noGrp="1"/>
          </p:cNvSpPr>
          <p:nvPr>
            <p:ph type="chart" idx="1"/>
          </p:nvPr>
        </p:nvSpPr>
        <p:spPr>
          <a:xfrm>
            <a:off x="228600" y="1219200"/>
            <a:ext cx="8720138" cy="5410200"/>
          </a:xfrm>
        </p:spPr>
        <p:txBody>
          <a:bodyPr/>
          <a:lstStyle/>
          <a:p>
            <a:pPr lvl="0"/>
            <a:endParaRPr lang="en-US" noProof="0" smtClean="0"/>
          </a:p>
        </p:txBody>
      </p:sp>
    </p:spTree>
    <p:extLst>
      <p:ext uri="{BB962C8B-B14F-4D97-AF65-F5344CB8AC3E}">
        <p14:creationId xmlns:p14="http://schemas.microsoft.com/office/powerpoint/2010/main" val="643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67750" cy="8382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228600" y="1219200"/>
            <a:ext cx="8720138" cy="26289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228600" y="4000500"/>
            <a:ext cx="8720138" cy="26289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958828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GB" smtClean="0"/>
              <a:t>Click to edit Master title style</a:t>
            </a:r>
            <a:endParaRPr lang="en-US"/>
          </a:p>
        </p:txBody>
      </p:sp>
      <p:sp>
        <p:nvSpPr>
          <p:cNvPr id="3" name="SmartArt Placeholder 2"/>
          <p:cNvSpPr>
            <a:spLocks noGrp="1"/>
          </p:cNvSpPr>
          <p:nvPr>
            <p:ph type="dgm" idx="1"/>
          </p:nvPr>
        </p:nvSpPr>
        <p:spPr>
          <a:xfrm>
            <a:off x="1182688" y="2017713"/>
            <a:ext cx="7772400" cy="4114800"/>
          </a:xfrm>
        </p:spPr>
        <p:txBody>
          <a:bodyPr rtlCol="0">
            <a:normAutofit/>
          </a:bodyPr>
          <a:lstStyle/>
          <a:p>
            <a:pPr lvl="0"/>
            <a:endParaRPr lang="en-US" noProof="0" smtClean="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Times" charset="0"/>
                <a:ea typeface="ＭＳ Ｐゴシック" charset="-128"/>
                <a:cs typeface="ＭＳ Ｐゴシック" charset="-128"/>
              </a:defRPr>
            </a:lvl1pPr>
          </a:lstStyle>
          <a:p>
            <a:pPr fontAlgn="base">
              <a:spcBef>
                <a:spcPct val="0"/>
              </a:spcBef>
              <a:spcAft>
                <a:spcPct val="0"/>
              </a:spcAft>
              <a:defRPr/>
            </a:pPr>
            <a:endParaRPr lang="en-US" sz="2400">
              <a:solidFill>
                <a:srgbClr val="FFFFF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Times" charset="0"/>
                <a:ea typeface="ＭＳ Ｐゴシック" charset="-128"/>
                <a:cs typeface="ＭＳ Ｐゴシック" charset="-128"/>
              </a:defRPr>
            </a:lvl1pPr>
          </a:lstStyle>
          <a:p>
            <a:pPr fontAlgn="base">
              <a:spcBef>
                <a:spcPct val="0"/>
              </a:spcBef>
              <a:spcAft>
                <a:spcPct val="0"/>
              </a:spcAft>
              <a:defRPr/>
            </a:pPr>
            <a:endParaRPr lang="en-US" sz="2400">
              <a:solidFill>
                <a:srgbClr val="FFFFFF"/>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fld id="{A403BD4C-37F7-F74A-BDB1-A8201681F8E1}" type="slidenum">
              <a:rPr lang="en-US" sz="2400">
                <a:solidFill>
                  <a:srgbClr val="FFFFFF"/>
                </a:solidFill>
                <a:latin typeface="Times" charset="0"/>
                <a:ea typeface="ＭＳ Ｐゴシック" charset="0"/>
              </a:rPr>
              <a:pPr fontAlgn="base">
                <a:spcBef>
                  <a:spcPct val="0"/>
                </a:spcBef>
                <a:spcAft>
                  <a:spcPct val="0"/>
                </a:spcAft>
                <a:defRPr/>
              </a:pPr>
              <a:t>‹#›</a:t>
            </a:fld>
            <a:endParaRPr lang="en-US" sz="2400">
              <a:solidFill>
                <a:srgbClr val="FFFFFF"/>
              </a:solidFill>
              <a:latin typeface="Times" charset="0"/>
              <a:ea typeface="ＭＳ Ｐゴシック" charset="0"/>
            </a:endParaRPr>
          </a:p>
        </p:txBody>
      </p:sp>
    </p:spTree>
    <p:extLst>
      <p:ext uri="{BB962C8B-B14F-4D97-AF65-F5344CB8AC3E}">
        <p14:creationId xmlns:p14="http://schemas.microsoft.com/office/powerpoint/2010/main" val="54179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472295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304652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228600" y="1219200"/>
            <a:ext cx="4283075"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64075" y="1219200"/>
            <a:ext cx="4284663"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70687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51275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805938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573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031478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919408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E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228600" y="1219200"/>
            <a:ext cx="872013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7" tIns="44450" rIns="90487"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099" name="Rectangle 3"/>
          <p:cNvSpPr>
            <a:spLocks noGrp="1" noChangeArrowheads="1"/>
          </p:cNvSpPr>
          <p:nvPr>
            <p:ph type="title"/>
          </p:nvPr>
        </p:nvSpPr>
        <p:spPr bwMode="auto">
          <a:xfrm>
            <a:off x="228600" y="152400"/>
            <a:ext cx="8667750" cy="838200"/>
          </a:xfrm>
          <a:prstGeom prst="rect">
            <a:avLst/>
          </a:prstGeom>
          <a:noFill/>
          <a:ln w="12700">
            <a:noFill/>
            <a:miter lim="800000"/>
            <a:headEnd/>
            <a:tailEnd/>
          </a:ln>
          <a:effectLst>
            <a:outerShdw blurRad="63500" dist="38099" dir="2700000" algn="ctr" rotWithShape="0">
              <a:srgbClr val="000000">
                <a:alpha val="74998"/>
              </a:srgbClr>
            </a:outerShdw>
          </a:effectLst>
        </p:spPr>
        <p:txBody>
          <a:bodyPr vert="horz" wrap="square" lIns="90487" tIns="44450" rIns="90487" bIns="44450" numCol="1" anchor="ctr" anchorCtr="0" compatLnSpc="1">
            <a:prstTxWarp prst="textNoShape">
              <a:avLst/>
            </a:prstTxWarp>
          </a:bodyPr>
          <a:lstStyle/>
          <a:p>
            <a:pPr lvl="0"/>
            <a:r>
              <a:rPr lang="en-GB"/>
              <a:t>Click to edit Master title style</a:t>
            </a:r>
          </a:p>
        </p:txBody>
      </p:sp>
    </p:spTree>
    <p:extLst>
      <p:ext uri="{BB962C8B-B14F-4D97-AF65-F5344CB8AC3E}">
        <p14:creationId xmlns:p14="http://schemas.microsoft.com/office/powerpoint/2010/main" val="79918758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600">
          <a:solidFill>
            <a:schemeClr val="tx2"/>
          </a:solidFill>
          <a:latin typeface="Verdana" pitchFamily="-111" charset="0"/>
          <a:ea typeface="ＭＳ Ｐゴシック" pitchFamily="-65" charset="-128"/>
          <a:cs typeface="ＭＳ Ｐゴシック" pitchFamily="-65" charset="-128"/>
        </a:defRPr>
      </a:lvl2pPr>
      <a:lvl3pPr algn="l" rtl="0" eaLnBrk="0" fontAlgn="base" hangingPunct="0">
        <a:spcBef>
          <a:spcPct val="0"/>
        </a:spcBef>
        <a:spcAft>
          <a:spcPct val="0"/>
        </a:spcAft>
        <a:defRPr sz="3600">
          <a:solidFill>
            <a:schemeClr val="tx2"/>
          </a:solidFill>
          <a:latin typeface="Verdana" pitchFamily="-111" charset="0"/>
          <a:ea typeface="ＭＳ Ｐゴシック" pitchFamily="-65" charset="-128"/>
          <a:cs typeface="ＭＳ Ｐゴシック" pitchFamily="-65" charset="-128"/>
        </a:defRPr>
      </a:lvl3pPr>
      <a:lvl4pPr algn="l" rtl="0" eaLnBrk="0" fontAlgn="base" hangingPunct="0">
        <a:spcBef>
          <a:spcPct val="0"/>
        </a:spcBef>
        <a:spcAft>
          <a:spcPct val="0"/>
        </a:spcAft>
        <a:defRPr sz="3600">
          <a:solidFill>
            <a:schemeClr val="tx2"/>
          </a:solidFill>
          <a:latin typeface="Verdana" pitchFamily="-111" charset="0"/>
          <a:ea typeface="ＭＳ Ｐゴシック" pitchFamily="-65" charset="-128"/>
          <a:cs typeface="ＭＳ Ｐゴシック" pitchFamily="-65" charset="-128"/>
        </a:defRPr>
      </a:lvl4pPr>
      <a:lvl5pPr algn="l" rtl="0" eaLnBrk="0" fontAlgn="base" hangingPunct="0">
        <a:spcBef>
          <a:spcPct val="0"/>
        </a:spcBef>
        <a:spcAft>
          <a:spcPct val="0"/>
        </a:spcAft>
        <a:defRPr sz="3600">
          <a:solidFill>
            <a:schemeClr val="tx2"/>
          </a:solidFill>
          <a:latin typeface="Verdana" pitchFamily="-111" charset="0"/>
          <a:ea typeface="ＭＳ Ｐゴシック" pitchFamily="-65" charset="-128"/>
          <a:cs typeface="ＭＳ Ｐゴシック" pitchFamily="-65" charset="-128"/>
        </a:defRPr>
      </a:lvl5pPr>
      <a:lvl6pPr marL="457200" algn="l" rtl="0" eaLnBrk="0" fontAlgn="base" hangingPunct="0">
        <a:spcBef>
          <a:spcPct val="0"/>
        </a:spcBef>
        <a:spcAft>
          <a:spcPct val="0"/>
        </a:spcAft>
        <a:defRPr sz="3600">
          <a:solidFill>
            <a:schemeClr val="tx2"/>
          </a:solidFill>
          <a:latin typeface="Verdana" pitchFamily="-111" charset="0"/>
        </a:defRPr>
      </a:lvl6pPr>
      <a:lvl7pPr marL="914400" algn="l" rtl="0" eaLnBrk="0" fontAlgn="base" hangingPunct="0">
        <a:spcBef>
          <a:spcPct val="0"/>
        </a:spcBef>
        <a:spcAft>
          <a:spcPct val="0"/>
        </a:spcAft>
        <a:defRPr sz="3600">
          <a:solidFill>
            <a:schemeClr val="tx2"/>
          </a:solidFill>
          <a:latin typeface="Verdana" pitchFamily="-111" charset="0"/>
        </a:defRPr>
      </a:lvl7pPr>
      <a:lvl8pPr marL="1371600" algn="l" rtl="0" eaLnBrk="0" fontAlgn="base" hangingPunct="0">
        <a:spcBef>
          <a:spcPct val="0"/>
        </a:spcBef>
        <a:spcAft>
          <a:spcPct val="0"/>
        </a:spcAft>
        <a:defRPr sz="3600">
          <a:solidFill>
            <a:schemeClr val="tx2"/>
          </a:solidFill>
          <a:latin typeface="Verdana" pitchFamily="-111" charset="0"/>
        </a:defRPr>
      </a:lvl8pPr>
      <a:lvl9pPr marL="1828800" algn="l" rtl="0" eaLnBrk="0" fontAlgn="base" hangingPunct="0">
        <a:spcBef>
          <a:spcPct val="0"/>
        </a:spcBef>
        <a:spcAft>
          <a:spcPct val="0"/>
        </a:spcAft>
        <a:defRPr sz="3600">
          <a:solidFill>
            <a:schemeClr val="tx2"/>
          </a:solidFill>
          <a:latin typeface="Verdana" pitchFamily="-111" charset="0"/>
        </a:defRPr>
      </a:lvl9pPr>
    </p:titleStyle>
    <p:bodyStyle>
      <a:lvl1pPr marL="342900" indent="-342900" algn="l" rtl="0" eaLnBrk="0" fontAlgn="base" hangingPunct="0">
        <a:spcBef>
          <a:spcPct val="20000"/>
        </a:spcBef>
        <a:spcAft>
          <a:spcPct val="0"/>
        </a:spcAft>
        <a:buClr>
          <a:schemeClr val="tx2"/>
        </a:buClr>
        <a:buSzPct val="75000"/>
        <a:buFont typeface="Wingdings 3" charset="0"/>
        <a:buChar char="p"/>
        <a:defRPr sz="28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tx2"/>
        </a:buClr>
        <a:buSzPct val="75000"/>
        <a:buFont typeface="Wingdings 3" charset="0"/>
        <a:buChar char="p"/>
        <a:defRPr sz="24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lr>
          <a:schemeClr val="tx2"/>
        </a:buClr>
        <a:buSzPct val="65000"/>
        <a:buFont typeface="Wingdings 3" charset="0"/>
        <a:buChar char="p"/>
        <a:defRPr sz="20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lr>
          <a:schemeClr val="tx2"/>
        </a:buClr>
        <a:buSzPct val="100000"/>
        <a:buFont typeface="Wingdings 3" charset="0"/>
        <a:buChar char="p"/>
        <a:defRPr>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lr>
          <a:schemeClr val="tx2"/>
        </a:buClr>
        <a:buSzPct val="100000"/>
        <a:buFont typeface="Wingdings 3" charset="0"/>
        <a:buChar char="p"/>
        <a:defRPr sz="1000">
          <a:solidFill>
            <a:schemeClr val="tx1"/>
          </a:solidFill>
          <a:latin typeface="+mn-lt"/>
          <a:ea typeface="ＭＳ Ｐゴシック" pitchFamily="-111" charset="-128"/>
        </a:defRPr>
      </a:lvl5pPr>
      <a:lvl6pPr marL="2514600" indent="-228600" algn="l" rtl="0" eaLnBrk="0" fontAlgn="base" hangingPunct="0">
        <a:spcBef>
          <a:spcPct val="20000"/>
        </a:spcBef>
        <a:spcAft>
          <a:spcPct val="0"/>
        </a:spcAft>
        <a:buClr>
          <a:schemeClr val="tx2"/>
        </a:buClr>
        <a:buSzPct val="100000"/>
        <a:buFont typeface="Wingdings 3" pitchFamily="-111" charset="2"/>
        <a:buChar char="p"/>
        <a:defRPr sz="1000">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lr>
          <a:schemeClr val="tx2"/>
        </a:buClr>
        <a:buSzPct val="100000"/>
        <a:buFont typeface="Wingdings 3" pitchFamily="-111" charset="2"/>
        <a:buChar char="p"/>
        <a:defRPr sz="1000">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lr>
          <a:schemeClr val="tx2"/>
        </a:buClr>
        <a:buSzPct val="100000"/>
        <a:buFont typeface="Wingdings 3" pitchFamily="-111" charset="2"/>
        <a:buChar char="p"/>
        <a:defRPr sz="1000">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lr>
          <a:schemeClr val="tx2"/>
        </a:buClr>
        <a:buSzPct val="100000"/>
        <a:buFont typeface="Wingdings 3" pitchFamily="-111" charset="2"/>
        <a:buChar char="p"/>
        <a:defRPr sz="1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a:xfrm>
            <a:off x="228600" y="1981200"/>
            <a:ext cx="8686800" cy="1676400"/>
          </a:xfrm>
        </p:spPr>
        <p:txBody>
          <a:bodyPr/>
          <a:lstStyle/>
          <a:p>
            <a:pPr algn="ctr">
              <a:defRPr/>
            </a:pPr>
            <a:r>
              <a:rPr lang="en-US">
                <a:latin typeface="Verdana" charset="0"/>
                <a:ea typeface="ＭＳ Ｐゴシック" charset="0"/>
                <a:cs typeface="ＭＳ Ｐゴシック" charset="0"/>
              </a:rPr>
              <a:t>TARDIS Status</a:t>
            </a:r>
            <a:br>
              <a:rPr lang="en-US">
                <a:latin typeface="Verdana" charset="0"/>
                <a:ea typeface="ＭＳ Ｐゴシック" charset="0"/>
                <a:cs typeface="ＭＳ Ｐゴシック" charset="0"/>
              </a:rPr>
            </a:br>
            <a:r>
              <a:rPr lang="en-US">
                <a:latin typeface="Verdana" charset="0"/>
                <a:ea typeface="ＭＳ Ｐゴシック" charset="0"/>
                <a:cs typeface="ＭＳ Ｐゴシック" charset="0"/>
              </a:rPr>
              <a:t/>
            </a:r>
            <a:br>
              <a:rPr lang="en-US">
                <a:latin typeface="Verdana" charset="0"/>
                <a:ea typeface="ＭＳ Ｐゴシック" charset="0"/>
                <a:cs typeface="ＭＳ Ｐゴシック" charset="0"/>
              </a:rPr>
            </a:br>
            <a:r>
              <a:rPr lang="en-US">
                <a:solidFill>
                  <a:srgbClr val="FFFF00"/>
                </a:solidFill>
                <a:latin typeface="Verdana" charset="0"/>
                <a:ea typeface="ＭＳ Ｐゴシック" charset="0"/>
                <a:cs typeface="ＭＳ Ｐゴシック" charset="0"/>
              </a:rPr>
              <a:t>Triple Antiplatelets for Reducing Dependency after Ischaemic Stroke</a:t>
            </a:r>
            <a:br>
              <a:rPr lang="en-US">
                <a:solidFill>
                  <a:srgbClr val="FFFF00"/>
                </a:solidFill>
                <a:latin typeface="Verdana" charset="0"/>
                <a:ea typeface="ＭＳ Ｐゴシック" charset="0"/>
                <a:cs typeface="ＭＳ Ｐゴシック" charset="0"/>
              </a:rPr>
            </a:br>
            <a:endParaRPr lang="en-US">
              <a:latin typeface="Verdana" charset="0"/>
              <a:ea typeface="ＭＳ Ｐゴシック" charset="0"/>
              <a:cs typeface="ＭＳ Ｐゴシック" charset="0"/>
            </a:endParaRPr>
          </a:p>
        </p:txBody>
      </p:sp>
      <p:sp>
        <p:nvSpPr>
          <p:cNvPr id="71682" name="Rectangle 6"/>
          <p:cNvSpPr>
            <a:spLocks noGrp="1" noChangeArrowheads="1"/>
          </p:cNvSpPr>
          <p:nvPr>
            <p:ph type="subTitle" idx="1"/>
          </p:nvPr>
        </p:nvSpPr>
        <p:spPr>
          <a:xfrm>
            <a:off x="0" y="3962400"/>
            <a:ext cx="9144000" cy="2286000"/>
          </a:xfrm>
        </p:spPr>
        <p:txBody>
          <a:bodyPr/>
          <a:lstStyle/>
          <a:p>
            <a:endParaRPr lang="en-US" dirty="0">
              <a:latin typeface="Verdana" charset="0"/>
              <a:ea typeface="ＭＳ Ｐゴシック" charset="0"/>
              <a:cs typeface="ＭＳ Ｐゴシック" charset="0"/>
            </a:endParaRPr>
          </a:p>
        </p:txBody>
      </p:sp>
      <p:pic>
        <p:nvPicPr>
          <p:cNvPr id="71683" name="Picture 18" descr="Logo rounded di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76200"/>
            <a:ext cx="7858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11" descr="BHF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5200650"/>
            <a:ext cx="12731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813" y="5229225"/>
            <a:ext cx="1643062"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542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stedGraphic-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88640"/>
            <a:ext cx="8496944" cy="6372708"/>
          </a:xfrm>
          <a:prstGeom prst="rect">
            <a:avLst/>
          </a:prstGeom>
        </p:spPr>
      </p:pic>
    </p:spTree>
    <p:extLst>
      <p:ext uri="{BB962C8B-B14F-4D97-AF65-F5344CB8AC3E}">
        <p14:creationId xmlns:p14="http://schemas.microsoft.com/office/powerpoint/2010/main" val="1406770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188" y="0"/>
            <a:ext cx="8229600" cy="1143000"/>
          </a:xfrm>
        </p:spPr>
        <p:txBody>
          <a:bodyPr/>
          <a:lstStyle/>
          <a:p>
            <a:pPr>
              <a:defRPr/>
            </a:pPr>
            <a:r>
              <a:rPr lang="en-US" dirty="0" smtClean="0">
                <a:solidFill>
                  <a:srgbClr val="FFFF00"/>
                </a:solidFill>
                <a:ea typeface="ＭＳ Ｐゴシック" charset="0"/>
                <a:cs typeface="ＭＳ Ｐゴシック" charset="0"/>
              </a:rPr>
              <a:t>TARDIS: Recruitment </a:t>
            </a:r>
            <a:r>
              <a:rPr lang="en-US" dirty="0">
                <a:solidFill>
                  <a:srgbClr val="FFFF00"/>
                </a:solidFill>
                <a:ea typeface="ＭＳ Ｐゴシック" charset="0"/>
                <a:cs typeface="ＭＳ Ｐゴシック" charset="0"/>
              </a:rPr>
              <a:t>by </a:t>
            </a:r>
            <a:r>
              <a:rPr lang="en-US" dirty="0" smtClean="0">
                <a:solidFill>
                  <a:srgbClr val="FFFF00"/>
                </a:solidFill>
                <a:ea typeface="ＭＳ Ｐゴシック" charset="0"/>
                <a:cs typeface="ＭＳ Ｐゴシック" charset="0"/>
              </a:rPr>
              <a:t>LCRN</a:t>
            </a:r>
            <a:endParaRPr lang="en-US" dirty="0">
              <a:solidFill>
                <a:srgbClr val="FFFF00"/>
              </a:solidFill>
              <a:ea typeface="ＭＳ Ｐゴシック" charset="0"/>
              <a:cs typeface="ＭＳ Ｐゴシック" charset="0"/>
            </a:endParaRPr>
          </a:p>
        </p:txBody>
      </p:sp>
      <p:pic>
        <p:nvPicPr>
          <p:cNvPr id="3" name="Picture 2" descr="Screen Shot 2015-09-09 at 13.16.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0164" y="908720"/>
            <a:ext cx="4886052" cy="5964867"/>
          </a:xfrm>
          <a:prstGeom prst="rect">
            <a:avLst/>
          </a:prstGeom>
        </p:spPr>
      </p:pic>
      <p:sp>
        <p:nvSpPr>
          <p:cNvPr id="6" name="Title 4"/>
          <p:cNvSpPr txBox="1">
            <a:spLocks/>
          </p:cNvSpPr>
          <p:nvPr/>
        </p:nvSpPr>
        <p:spPr bwMode="auto">
          <a:xfrm>
            <a:off x="6477000" y="6477000"/>
            <a:ext cx="266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Times" charset="0"/>
                <a:ea typeface="ＭＳ Ｐゴシック" charset="0"/>
                <a:cs typeface="ＭＳ Ｐゴシック" charset="0"/>
              </a:defRPr>
            </a:lvl1pPr>
            <a:lvl2pPr marL="742950" indent="-285750" defTabSz="457200" eaLnBrk="0" hangingPunct="0">
              <a:defRPr sz="2400">
                <a:solidFill>
                  <a:schemeClr val="tx1"/>
                </a:solidFill>
                <a:latin typeface="Times" charset="0"/>
                <a:ea typeface="ＭＳ Ｐゴシック" charset="0"/>
              </a:defRPr>
            </a:lvl2pPr>
            <a:lvl3pPr marL="1143000" indent="-228600" defTabSz="457200" eaLnBrk="0" hangingPunct="0">
              <a:defRPr sz="2400">
                <a:solidFill>
                  <a:schemeClr val="tx1"/>
                </a:solidFill>
                <a:latin typeface="Times" charset="0"/>
                <a:ea typeface="ＭＳ Ｐゴシック" charset="0"/>
              </a:defRPr>
            </a:lvl3pPr>
            <a:lvl4pPr marL="1600200" indent="-228600" defTabSz="457200" eaLnBrk="0" hangingPunct="0">
              <a:defRPr sz="2400">
                <a:solidFill>
                  <a:schemeClr val="tx1"/>
                </a:solidFill>
                <a:latin typeface="Times" charset="0"/>
                <a:ea typeface="ＭＳ Ｐゴシック" charset="0"/>
              </a:defRPr>
            </a:lvl4pPr>
            <a:lvl5pPr marL="2057400" indent="-228600" defTabSz="4572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fontAlgn="base" hangingPunct="1">
              <a:lnSpc>
                <a:spcPct val="90000"/>
              </a:lnSpc>
              <a:spcBef>
                <a:spcPct val="0"/>
              </a:spcBef>
              <a:spcAft>
                <a:spcPct val="0"/>
              </a:spcAft>
            </a:pPr>
            <a:r>
              <a:rPr lang="en-GB" sz="2000" dirty="0" err="1">
                <a:solidFill>
                  <a:srgbClr val="E2FA2E"/>
                </a:solidFill>
                <a:latin typeface="Verdana" charset="0"/>
              </a:rPr>
              <a:t>www.tardistrial.org</a:t>
            </a:r>
            <a:endParaRPr lang="en-GB" sz="2000" dirty="0">
              <a:solidFill>
                <a:srgbClr val="E2FA2E"/>
              </a:solidFill>
              <a:latin typeface="Verdana" charset="0"/>
            </a:endParaRPr>
          </a:p>
        </p:txBody>
      </p:sp>
      <p:pic>
        <p:nvPicPr>
          <p:cNvPr id="7" name="Picture 18" descr="Logo rounded di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5038" y="0"/>
            <a:ext cx="5889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737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stedGraphic-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44016"/>
            <a:ext cx="8700459" cy="6525344"/>
          </a:xfrm>
          <a:prstGeom prst="rect">
            <a:avLst/>
          </a:prstGeom>
        </p:spPr>
      </p:pic>
    </p:spTree>
    <p:extLst>
      <p:ext uri="{BB962C8B-B14F-4D97-AF65-F5344CB8AC3E}">
        <p14:creationId xmlns:p14="http://schemas.microsoft.com/office/powerpoint/2010/main" val="3982708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stedGraphic-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88640"/>
            <a:ext cx="8764256" cy="6573192"/>
          </a:xfrm>
          <a:prstGeom prst="rect">
            <a:avLst/>
          </a:prstGeom>
        </p:spPr>
      </p:pic>
    </p:spTree>
    <p:extLst>
      <p:ext uri="{BB962C8B-B14F-4D97-AF65-F5344CB8AC3E}">
        <p14:creationId xmlns:p14="http://schemas.microsoft.com/office/powerpoint/2010/main" val="177725350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p:txBody>
          <a:bodyPr/>
          <a:lstStyle/>
          <a:p>
            <a:pPr>
              <a:defRPr/>
            </a:pPr>
            <a:r>
              <a:rPr lang="en-US" dirty="0" smtClean="0">
                <a:latin typeface="Verdana" charset="0"/>
                <a:ea typeface="ＭＳ Ｐゴシック" charset="0"/>
                <a:cs typeface="ＭＳ Ｐゴシック" charset="0"/>
              </a:rPr>
              <a:t>Recruitment</a:t>
            </a:r>
            <a:r>
              <a:rPr lang="en-US" dirty="0">
                <a:latin typeface="Verdana" charset="0"/>
                <a:ea typeface="ＭＳ Ｐゴシック" charset="0"/>
                <a:cs typeface="ＭＳ Ｐゴシック" charset="0"/>
              </a:rPr>
              <a:t>: </a:t>
            </a:r>
            <a:r>
              <a:rPr lang="en-US" dirty="0" smtClean="0">
                <a:latin typeface="Verdana" charset="0"/>
                <a:ea typeface="ＭＳ Ｐゴシック" charset="0"/>
                <a:cs typeface="ＭＳ Ｐゴシック" charset="0"/>
              </a:rPr>
              <a:t>Issues</a:t>
            </a:r>
            <a:endParaRPr lang="en-US" dirty="0">
              <a:latin typeface="Verdana" charset="0"/>
              <a:ea typeface="ＭＳ Ｐゴシック" charset="0"/>
              <a:cs typeface="ＭＳ Ｐゴシック" charset="0"/>
            </a:endParaRPr>
          </a:p>
        </p:txBody>
      </p:sp>
      <p:sp>
        <p:nvSpPr>
          <p:cNvPr id="86018" name="Rectangle 3"/>
          <p:cNvSpPr>
            <a:spLocks noGrp="1" noChangeArrowheads="1"/>
          </p:cNvSpPr>
          <p:nvPr>
            <p:ph type="body" idx="4294967295"/>
          </p:nvPr>
        </p:nvSpPr>
        <p:spPr/>
        <p:txBody>
          <a:bodyPr/>
          <a:lstStyle/>
          <a:p>
            <a:pPr marL="0" indent="0">
              <a:lnSpc>
                <a:spcPct val="90000"/>
              </a:lnSpc>
              <a:buNone/>
            </a:pPr>
            <a:endParaRPr lang="en-GB" sz="2400" dirty="0">
              <a:latin typeface="Verdana" charset="0"/>
              <a:ea typeface="ＭＳ Ｐゴシック" charset="0"/>
              <a:cs typeface="ＭＳ Ｐゴシック" charset="0"/>
            </a:endParaRPr>
          </a:p>
          <a:p>
            <a:pPr marL="0" indent="0">
              <a:lnSpc>
                <a:spcPct val="90000"/>
              </a:lnSpc>
              <a:buNone/>
            </a:pPr>
            <a:endParaRPr lang="en-GB" sz="2400" dirty="0" smtClean="0">
              <a:latin typeface="Verdana" charset="0"/>
              <a:ea typeface="ＭＳ Ｐゴシック" charset="0"/>
              <a:cs typeface="ＭＳ Ｐゴシック" charset="0"/>
            </a:endParaRPr>
          </a:p>
          <a:p>
            <a:pPr marL="0" indent="0">
              <a:lnSpc>
                <a:spcPct val="90000"/>
              </a:lnSpc>
              <a:buNone/>
            </a:pPr>
            <a:endParaRPr lang="en-GB" sz="2400" dirty="0">
              <a:latin typeface="Verdana" charset="0"/>
              <a:ea typeface="ＭＳ Ｐゴシック" charset="0"/>
              <a:cs typeface="ＭＳ Ｐゴシック" charset="0"/>
            </a:endParaRPr>
          </a:p>
          <a:p>
            <a:pPr marL="0" indent="0">
              <a:lnSpc>
                <a:spcPct val="90000"/>
              </a:lnSpc>
              <a:buNone/>
            </a:pPr>
            <a:endParaRPr lang="en-GB" sz="2400" dirty="0" smtClean="0">
              <a:latin typeface="Verdana" charset="0"/>
              <a:ea typeface="ＭＳ Ｐゴシック" charset="0"/>
              <a:cs typeface="ＭＳ Ｐゴシック" charset="0"/>
            </a:endParaRPr>
          </a:p>
          <a:p>
            <a:pPr marL="0" indent="0">
              <a:lnSpc>
                <a:spcPct val="90000"/>
              </a:lnSpc>
              <a:buNone/>
            </a:pPr>
            <a:endParaRPr lang="en-GB" sz="2400" dirty="0">
              <a:latin typeface="Verdana" charset="0"/>
              <a:ea typeface="ＭＳ Ｐゴシック" charset="0"/>
              <a:cs typeface="ＭＳ Ｐゴシック" charset="0"/>
            </a:endParaRPr>
          </a:p>
          <a:p>
            <a:pPr marL="0" indent="0">
              <a:lnSpc>
                <a:spcPct val="90000"/>
              </a:lnSpc>
              <a:buNone/>
            </a:pPr>
            <a:endParaRPr lang="en-GB" sz="2400" dirty="0" smtClean="0">
              <a:latin typeface="Verdana" charset="0"/>
              <a:ea typeface="ＭＳ Ｐゴシック" charset="0"/>
              <a:cs typeface="ＭＳ Ｐゴシック" charset="0"/>
            </a:endParaRPr>
          </a:p>
          <a:p>
            <a:pPr marL="0" indent="0">
              <a:lnSpc>
                <a:spcPct val="90000"/>
              </a:lnSpc>
              <a:buNone/>
            </a:pPr>
            <a:endParaRPr lang="en-GB" sz="2400" dirty="0">
              <a:latin typeface="Verdana" charset="0"/>
              <a:ea typeface="ＭＳ Ｐゴシック" charset="0"/>
              <a:cs typeface="ＭＳ Ｐゴシック" charset="0"/>
            </a:endParaRPr>
          </a:p>
          <a:p>
            <a:pPr marL="0" indent="0">
              <a:lnSpc>
                <a:spcPct val="90000"/>
              </a:lnSpc>
              <a:buNone/>
            </a:pPr>
            <a:endParaRPr lang="en-GB" sz="2400" dirty="0" smtClean="0">
              <a:latin typeface="Verdana" charset="0"/>
              <a:ea typeface="ＭＳ Ｐゴシック" charset="0"/>
              <a:cs typeface="ＭＳ Ｐゴシック" charset="0"/>
            </a:endParaRPr>
          </a:p>
          <a:p>
            <a:pPr marL="0" indent="0">
              <a:lnSpc>
                <a:spcPct val="90000"/>
              </a:lnSpc>
              <a:buNone/>
            </a:pPr>
            <a:endParaRPr lang="en-GB" sz="2400" dirty="0" smtClean="0">
              <a:latin typeface="Verdana" charset="0"/>
              <a:ea typeface="ＭＳ Ｐゴシック" charset="0"/>
              <a:cs typeface="ＭＳ Ｐゴシック" charset="0"/>
            </a:endParaRPr>
          </a:p>
          <a:p>
            <a:pPr marL="0" indent="0">
              <a:lnSpc>
                <a:spcPct val="90000"/>
              </a:lnSpc>
              <a:buNone/>
            </a:pPr>
            <a:r>
              <a:rPr lang="en-GB" sz="2400" dirty="0" smtClean="0">
                <a:latin typeface="Verdana" charset="0"/>
                <a:ea typeface="ＭＳ Ｐゴシック" charset="0"/>
                <a:cs typeface="ＭＳ Ｐゴシック" charset="0"/>
              </a:rPr>
              <a:t>Implications of late recruitment:</a:t>
            </a:r>
          </a:p>
          <a:p>
            <a:pPr>
              <a:lnSpc>
                <a:spcPct val="90000"/>
              </a:lnSpc>
            </a:pPr>
            <a:r>
              <a:rPr lang="en-GB" sz="2400" dirty="0" smtClean="0">
                <a:latin typeface="Verdana" charset="0"/>
                <a:ea typeface="ＭＳ Ｐゴシック" charset="0"/>
                <a:cs typeface="ＭＳ Ｐゴシック" charset="0"/>
              </a:rPr>
              <a:t>Lower event rate so less statistical power</a:t>
            </a:r>
          </a:p>
          <a:p>
            <a:pPr>
              <a:lnSpc>
                <a:spcPct val="90000"/>
              </a:lnSpc>
            </a:pPr>
            <a:r>
              <a:rPr lang="en-GB" sz="2400" dirty="0" smtClean="0">
                <a:latin typeface="Verdana" charset="0"/>
                <a:ea typeface="ＭＳ Ｐゴシック" charset="0"/>
                <a:cs typeface="ＭＳ Ｐゴシック" charset="0"/>
              </a:rPr>
              <a:t>Replicate ENOS: neutral trial because not enough patients recruited early!</a:t>
            </a:r>
            <a:endParaRPr lang="en-GB" sz="2400" dirty="0">
              <a:latin typeface="Verdana" charset="0"/>
              <a:ea typeface="ＭＳ Ｐゴシック" charset="0"/>
              <a:cs typeface="ＭＳ Ｐゴシック" charset="0"/>
            </a:endParaRPr>
          </a:p>
        </p:txBody>
      </p:sp>
      <p:pic>
        <p:nvPicPr>
          <p:cNvPr id="86021" name="Content Placeholder 3"/>
          <p:cNvPicPr>
            <a:picLocks/>
          </p:cNvPicPr>
          <p:nvPr/>
        </p:nvPicPr>
        <p:blipFill>
          <a:blip r:embed="rId3">
            <a:extLst>
              <a:ext uri="{28A0092B-C50C-407E-A947-70E740481C1C}">
                <a14:useLocalDpi xmlns:a14="http://schemas.microsoft.com/office/drawing/2010/main" val="0"/>
              </a:ext>
            </a:extLst>
          </a:blip>
          <a:srcRect t="8649" b="8649"/>
          <a:stretch>
            <a:fillRect/>
          </a:stretch>
        </p:blipFill>
        <p:spPr bwMode="auto">
          <a:xfrm>
            <a:off x="827584" y="908720"/>
            <a:ext cx="7560840"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4"/>
          <p:cNvSpPr txBox="1">
            <a:spLocks/>
          </p:cNvSpPr>
          <p:nvPr/>
        </p:nvSpPr>
        <p:spPr bwMode="auto">
          <a:xfrm>
            <a:off x="6477000" y="6477000"/>
            <a:ext cx="266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Times" charset="0"/>
                <a:ea typeface="ＭＳ Ｐゴシック" charset="0"/>
                <a:cs typeface="ＭＳ Ｐゴシック" charset="0"/>
              </a:defRPr>
            </a:lvl1pPr>
            <a:lvl2pPr marL="742950" indent="-285750" defTabSz="457200" eaLnBrk="0" hangingPunct="0">
              <a:defRPr sz="2400">
                <a:solidFill>
                  <a:schemeClr val="tx1"/>
                </a:solidFill>
                <a:latin typeface="Times" charset="0"/>
                <a:ea typeface="ＭＳ Ｐゴシック" charset="0"/>
              </a:defRPr>
            </a:lvl2pPr>
            <a:lvl3pPr marL="1143000" indent="-228600" defTabSz="457200" eaLnBrk="0" hangingPunct="0">
              <a:defRPr sz="2400">
                <a:solidFill>
                  <a:schemeClr val="tx1"/>
                </a:solidFill>
                <a:latin typeface="Times" charset="0"/>
                <a:ea typeface="ＭＳ Ｐゴシック" charset="0"/>
              </a:defRPr>
            </a:lvl3pPr>
            <a:lvl4pPr marL="1600200" indent="-228600" defTabSz="457200" eaLnBrk="0" hangingPunct="0">
              <a:defRPr sz="2400">
                <a:solidFill>
                  <a:schemeClr val="tx1"/>
                </a:solidFill>
                <a:latin typeface="Times" charset="0"/>
                <a:ea typeface="ＭＳ Ｐゴシック" charset="0"/>
              </a:defRPr>
            </a:lvl4pPr>
            <a:lvl5pPr marL="2057400" indent="-228600" defTabSz="4572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fontAlgn="base" hangingPunct="1">
              <a:lnSpc>
                <a:spcPct val="90000"/>
              </a:lnSpc>
              <a:spcBef>
                <a:spcPct val="0"/>
              </a:spcBef>
              <a:spcAft>
                <a:spcPct val="0"/>
              </a:spcAft>
            </a:pPr>
            <a:r>
              <a:rPr lang="en-GB" sz="2000" dirty="0" err="1">
                <a:solidFill>
                  <a:srgbClr val="E2FA2E"/>
                </a:solidFill>
                <a:latin typeface="Verdana" charset="0"/>
              </a:rPr>
              <a:t>www.tardistrial.org</a:t>
            </a:r>
            <a:endParaRPr lang="en-GB" sz="2000" dirty="0">
              <a:solidFill>
                <a:srgbClr val="E2FA2E"/>
              </a:solidFill>
              <a:latin typeface="Verdana" charset="0"/>
            </a:endParaRPr>
          </a:p>
        </p:txBody>
      </p:sp>
      <p:pic>
        <p:nvPicPr>
          <p:cNvPr id="8" name="Picture 18" descr="Logo rounded di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5038" y="0"/>
            <a:ext cx="5889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24264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stedGraphic-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8640"/>
            <a:ext cx="8568952" cy="6426714"/>
          </a:xfrm>
          <a:prstGeom prst="rect">
            <a:avLst/>
          </a:prstGeom>
        </p:spPr>
      </p:pic>
    </p:spTree>
    <p:extLst>
      <p:ext uri="{BB962C8B-B14F-4D97-AF65-F5344CB8AC3E}">
        <p14:creationId xmlns:p14="http://schemas.microsoft.com/office/powerpoint/2010/main" val="1169082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a:latin typeface="Verdana" charset="0"/>
                <a:ea typeface="ＭＳ Ｐゴシック" charset="0"/>
                <a:cs typeface="ＭＳ Ｐゴシック" charset="0"/>
              </a:rPr>
              <a:t>TARDIS: Payments to UK Sites</a:t>
            </a:r>
          </a:p>
        </p:txBody>
      </p:sp>
      <p:sp>
        <p:nvSpPr>
          <p:cNvPr id="94210" name="Content Placeholder 3"/>
          <p:cNvSpPr>
            <a:spLocks noGrp="1"/>
          </p:cNvSpPr>
          <p:nvPr>
            <p:ph idx="1"/>
          </p:nvPr>
        </p:nvSpPr>
        <p:spPr/>
        <p:txBody>
          <a:bodyPr/>
          <a:lstStyle/>
          <a:p>
            <a:pPr marL="0" indent="0">
              <a:buFont typeface="Wingdings 3" charset="0"/>
              <a:buNone/>
            </a:pPr>
            <a:r>
              <a:rPr lang="en-US" u="sng">
                <a:latin typeface="Verdana" charset="0"/>
                <a:ea typeface="ＭＳ Ｐゴシック" charset="0"/>
                <a:cs typeface="ＭＳ Ｐゴシック" charset="0"/>
              </a:rPr>
              <a:t>Site								£</a:t>
            </a:r>
          </a:p>
          <a:p>
            <a:pPr marL="0" indent="0">
              <a:buFont typeface="Wingdings 3" charset="0"/>
              <a:buNone/>
            </a:pPr>
            <a:r>
              <a:rPr lang="en-US">
                <a:latin typeface="Verdana" charset="0"/>
                <a:ea typeface="ＭＳ Ｐゴシック" charset="0"/>
                <a:cs typeface="ＭＳ Ｐゴシック" charset="0"/>
              </a:rPr>
              <a:t>Start-up (when recruited 5 patients)	100</a:t>
            </a:r>
          </a:p>
          <a:p>
            <a:pPr marL="0" indent="0">
              <a:buFont typeface="Wingdings 3" charset="0"/>
              <a:buNone/>
            </a:pPr>
            <a:r>
              <a:rPr lang="en-US">
                <a:latin typeface="Verdana" charset="0"/>
                <a:ea typeface="ＭＳ Ｐゴシック" charset="0"/>
                <a:cs typeface="ＭＳ Ｐゴシック" charset="0"/>
              </a:rPr>
              <a:t>Per patient (£50)</a:t>
            </a:r>
          </a:p>
          <a:p>
            <a:pPr marL="0" indent="0">
              <a:buFont typeface="Wingdings 3" charset="0"/>
              <a:buNone/>
            </a:pPr>
            <a:r>
              <a:rPr lang="en-US">
                <a:latin typeface="Verdana" charset="0"/>
                <a:ea typeface="ＭＳ Ｐゴシック" charset="0"/>
                <a:cs typeface="ＭＳ Ｐゴシック" charset="0"/>
              </a:rPr>
              <a:t>	Data management				  25</a:t>
            </a:r>
          </a:p>
          <a:p>
            <a:pPr marL="0" indent="0">
              <a:buFont typeface="Wingdings 3" charset="0"/>
              <a:buNone/>
            </a:pPr>
            <a:r>
              <a:rPr lang="en-US">
                <a:latin typeface="Verdana" charset="0"/>
                <a:ea typeface="ＭＳ Ｐゴシック" charset="0"/>
                <a:cs typeface="ＭＳ Ｐゴシック" charset="0"/>
              </a:rPr>
              <a:t>	Offices expenses				  25</a:t>
            </a:r>
          </a:p>
          <a:p>
            <a:pPr marL="0" indent="0">
              <a:buFont typeface="Wingdings 3" charset="0"/>
              <a:buNone/>
            </a:pPr>
            <a:r>
              <a:rPr lang="en-US">
                <a:latin typeface="Verdana" charset="0"/>
                <a:ea typeface="ＭＳ Ｐゴシック" charset="0"/>
                <a:cs typeface="ＭＳ Ｐゴシック" charset="0"/>
              </a:rPr>
              <a:t>Patient travel (days 7, 35), </a:t>
            </a:r>
            <a:r>
              <a:rPr lang="en-US" u="sng">
                <a:latin typeface="Verdana" charset="0"/>
                <a:ea typeface="ＭＳ Ｐゴシック" charset="0"/>
                <a:cs typeface="ＭＳ Ｐゴシック" charset="0"/>
              </a:rPr>
              <a:t>on receipt</a:t>
            </a:r>
            <a:r>
              <a:rPr lang="en-US">
                <a:latin typeface="Verdana" charset="0"/>
                <a:ea typeface="ＭＳ Ｐゴシック" charset="0"/>
                <a:cs typeface="ＭＳ Ｐゴシック" charset="0"/>
              </a:rPr>
              <a:t>	</a:t>
            </a:r>
            <a:r>
              <a:rPr lang="en-US" u="sng">
                <a:latin typeface="Verdana" charset="0"/>
                <a:ea typeface="ＭＳ Ｐゴシック" charset="0"/>
                <a:cs typeface="ＭＳ Ｐゴシック" charset="0"/>
              </a:rPr>
              <a:t>&lt;</a:t>
            </a:r>
            <a:r>
              <a:rPr lang="en-US">
                <a:latin typeface="Verdana" charset="0"/>
                <a:ea typeface="ＭＳ Ｐゴシック" charset="0"/>
                <a:cs typeface="ＭＳ Ｐゴシック" charset="0"/>
              </a:rPr>
              <a:t>50</a:t>
            </a:r>
          </a:p>
          <a:p>
            <a:pPr marL="0" indent="0">
              <a:buFont typeface="Wingdings 3" charset="0"/>
              <a:buNone/>
            </a:pPr>
            <a:r>
              <a:rPr lang="en-US">
                <a:latin typeface="Verdana" charset="0"/>
                <a:ea typeface="ＭＳ Ｐゴシック" charset="0"/>
                <a:cs typeface="ＭＳ Ｐゴシック" charset="0"/>
              </a:rPr>
              <a:t>Carotids (if not clinically indicated)		  50</a:t>
            </a:r>
          </a:p>
          <a:p>
            <a:pPr marL="0" indent="0">
              <a:buFont typeface="Wingdings 3" charset="0"/>
              <a:buNone/>
            </a:pPr>
            <a:r>
              <a:rPr lang="en-US">
                <a:latin typeface="Verdana" charset="0"/>
                <a:ea typeface="ＭＳ Ｐゴシック" charset="0"/>
                <a:cs typeface="ＭＳ Ｐゴシック" charset="0"/>
              </a:rPr>
              <a:t>CT/MR CD (where upload not possible)	  10</a:t>
            </a:r>
          </a:p>
        </p:txBody>
      </p:sp>
      <p:sp>
        <p:nvSpPr>
          <p:cNvPr id="5" name="Title 4"/>
          <p:cNvSpPr txBox="1">
            <a:spLocks/>
          </p:cNvSpPr>
          <p:nvPr/>
        </p:nvSpPr>
        <p:spPr bwMode="auto">
          <a:xfrm>
            <a:off x="6477000" y="6477000"/>
            <a:ext cx="266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Times" charset="0"/>
                <a:ea typeface="ＭＳ Ｐゴシック" charset="0"/>
                <a:cs typeface="ＭＳ Ｐゴシック" charset="0"/>
              </a:defRPr>
            </a:lvl1pPr>
            <a:lvl2pPr marL="742950" indent="-285750" defTabSz="457200" eaLnBrk="0" hangingPunct="0">
              <a:defRPr sz="2400">
                <a:solidFill>
                  <a:schemeClr val="tx1"/>
                </a:solidFill>
                <a:latin typeface="Times" charset="0"/>
                <a:ea typeface="ＭＳ Ｐゴシック" charset="0"/>
              </a:defRPr>
            </a:lvl2pPr>
            <a:lvl3pPr marL="1143000" indent="-228600" defTabSz="457200" eaLnBrk="0" hangingPunct="0">
              <a:defRPr sz="2400">
                <a:solidFill>
                  <a:schemeClr val="tx1"/>
                </a:solidFill>
                <a:latin typeface="Times" charset="0"/>
                <a:ea typeface="ＭＳ Ｐゴシック" charset="0"/>
              </a:defRPr>
            </a:lvl3pPr>
            <a:lvl4pPr marL="1600200" indent="-228600" defTabSz="457200" eaLnBrk="0" hangingPunct="0">
              <a:defRPr sz="2400">
                <a:solidFill>
                  <a:schemeClr val="tx1"/>
                </a:solidFill>
                <a:latin typeface="Times" charset="0"/>
                <a:ea typeface="ＭＳ Ｐゴシック" charset="0"/>
              </a:defRPr>
            </a:lvl4pPr>
            <a:lvl5pPr marL="2057400" indent="-228600" defTabSz="4572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fontAlgn="base" hangingPunct="1">
              <a:lnSpc>
                <a:spcPct val="90000"/>
              </a:lnSpc>
              <a:spcBef>
                <a:spcPct val="0"/>
              </a:spcBef>
              <a:spcAft>
                <a:spcPct val="0"/>
              </a:spcAft>
            </a:pPr>
            <a:r>
              <a:rPr lang="en-GB" sz="2000" dirty="0" err="1">
                <a:solidFill>
                  <a:srgbClr val="E2FA2E"/>
                </a:solidFill>
                <a:latin typeface="Verdana" charset="0"/>
              </a:rPr>
              <a:t>www.tardistrial.org</a:t>
            </a:r>
            <a:endParaRPr lang="en-GB" sz="2000" dirty="0">
              <a:solidFill>
                <a:srgbClr val="E2FA2E"/>
              </a:solidFill>
              <a:latin typeface="Verdana" charset="0"/>
            </a:endParaRPr>
          </a:p>
        </p:txBody>
      </p:sp>
      <p:pic>
        <p:nvPicPr>
          <p:cNvPr id="6" name="Picture 18" descr="Logo rounded di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5038" y="0"/>
            <a:ext cx="5889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648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solidFill>
                  <a:srgbClr val="FFFF00"/>
                </a:solidFill>
                <a:ea typeface="ＭＳ Ｐゴシック" charset="0"/>
                <a:cs typeface="ＭＳ Ｐゴシック" charset="0"/>
              </a:rPr>
              <a:t>TARDIS: </a:t>
            </a:r>
            <a:r>
              <a:rPr lang="en-US" dirty="0" smtClean="0">
                <a:solidFill>
                  <a:srgbClr val="FFFF00"/>
                </a:solidFill>
                <a:ea typeface="ＭＳ Ｐゴシック" charset="0"/>
                <a:cs typeface="ＭＳ Ｐゴシック" charset="0"/>
              </a:rPr>
              <a:t>Who’s who</a:t>
            </a:r>
            <a:endParaRPr lang="en-US" dirty="0">
              <a:solidFill>
                <a:srgbClr val="FFFF00"/>
              </a:solidFill>
              <a:ea typeface="ＭＳ Ｐゴシック" charset="0"/>
              <a:cs typeface="ＭＳ Ｐゴシック" charset="0"/>
            </a:endParaRPr>
          </a:p>
        </p:txBody>
      </p:sp>
      <p:sp>
        <p:nvSpPr>
          <p:cNvPr id="4" name="Content Placeholder 3"/>
          <p:cNvSpPr>
            <a:spLocks noGrp="1"/>
          </p:cNvSpPr>
          <p:nvPr>
            <p:ph idx="1"/>
          </p:nvPr>
        </p:nvSpPr>
        <p:spPr/>
        <p:txBody>
          <a:bodyPr/>
          <a:lstStyle/>
          <a:p>
            <a:r>
              <a:rPr lang="en-US" sz="1800" dirty="0">
                <a:solidFill>
                  <a:srgbClr val="FFFFFF"/>
                </a:solidFill>
                <a:latin typeface="Verdana" charset="0"/>
                <a:ea typeface="MS PGothic" charset="0"/>
              </a:rPr>
              <a:t>Trial </a:t>
            </a:r>
            <a:r>
              <a:rPr lang="en-US" sz="1800" dirty="0" smtClean="0">
                <a:solidFill>
                  <a:srgbClr val="FFFFFF"/>
                </a:solidFill>
                <a:latin typeface="Verdana" charset="0"/>
                <a:ea typeface="MS PGothic" charset="0"/>
              </a:rPr>
              <a:t>Manager	Di Havard</a:t>
            </a:r>
            <a:endParaRPr lang="en-US" sz="1800" dirty="0">
              <a:solidFill>
                <a:srgbClr val="FFFFFF"/>
              </a:solidFill>
              <a:latin typeface="Verdana" charset="0"/>
              <a:ea typeface="MS PGothic" charset="0"/>
            </a:endParaRPr>
          </a:p>
          <a:p>
            <a:r>
              <a:rPr lang="en-US" sz="1800" dirty="0">
                <a:solidFill>
                  <a:srgbClr val="FFFFFF"/>
                </a:solidFill>
                <a:latin typeface="Verdana" charset="0"/>
                <a:ea typeface="MS PGothic" charset="0"/>
              </a:rPr>
              <a:t>UK </a:t>
            </a:r>
            <a:r>
              <a:rPr lang="en-US" sz="1800" dirty="0" smtClean="0">
                <a:solidFill>
                  <a:srgbClr val="FFFFFF"/>
                </a:solidFill>
                <a:latin typeface="Verdana" charset="0"/>
                <a:ea typeface="MS PGothic" charset="0"/>
              </a:rPr>
              <a:t>Coordinators	Margaret </a:t>
            </a:r>
            <a:r>
              <a:rPr lang="en-US" sz="1800" dirty="0">
                <a:solidFill>
                  <a:srgbClr val="FFFFFF"/>
                </a:solidFill>
                <a:latin typeface="Verdana" charset="0"/>
                <a:ea typeface="MS PGothic" charset="0"/>
              </a:rPr>
              <a:t>Adrian, Michael Stringer &amp; Jamie </a:t>
            </a:r>
            <a:r>
              <a:rPr lang="en-US" sz="1800" dirty="0" err="1" smtClean="0">
                <a:solidFill>
                  <a:srgbClr val="FFFFFF"/>
                </a:solidFill>
                <a:latin typeface="Verdana" charset="0"/>
                <a:ea typeface="MS PGothic" charset="0"/>
              </a:rPr>
              <a:t>Longmate</a:t>
            </a:r>
            <a:endParaRPr lang="en-US" sz="1800" dirty="0" smtClean="0">
              <a:solidFill>
                <a:srgbClr val="FFFFFF"/>
              </a:solidFill>
              <a:latin typeface="Verdana" charset="0"/>
              <a:ea typeface="MS PGothic" charset="0"/>
            </a:endParaRPr>
          </a:p>
          <a:p>
            <a:r>
              <a:rPr lang="en-US" sz="1800" dirty="0" smtClean="0">
                <a:solidFill>
                  <a:srgbClr val="FFFFFF"/>
                </a:solidFill>
                <a:latin typeface="Verdana" charset="0"/>
                <a:ea typeface="MS PGothic" charset="0"/>
              </a:rPr>
              <a:t>International </a:t>
            </a:r>
            <a:r>
              <a:rPr lang="en-US" sz="1800" dirty="0" err="1" smtClean="0">
                <a:solidFill>
                  <a:srgbClr val="FFFFFF"/>
                </a:solidFill>
                <a:latin typeface="Verdana" charset="0"/>
                <a:ea typeface="MS PGothic" charset="0"/>
              </a:rPr>
              <a:t>Coords</a:t>
            </a:r>
            <a:r>
              <a:rPr lang="en-US" sz="1800" dirty="0" smtClean="0">
                <a:solidFill>
                  <a:srgbClr val="FFFFFF"/>
                </a:solidFill>
                <a:latin typeface="Verdana" charset="0"/>
                <a:ea typeface="MS PGothic" charset="0"/>
              </a:rPr>
              <a:t>	Jo </a:t>
            </a:r>
            <a:r>
              <a:rPr lang="en-US" sz="1800" dirty="0">
                <a:solidFill>
                  <a:srgbClr val="FFFFFF"/>
                </a:solidFill>
                <a:latin typeface="Verdana" charset="0"/>
                <a:ea typeface="MS PGothic" charset="0"/>
              </a:rPr>
              <a:t>Keeling, &amp; James </a:t>
            </a:r>
            <a:r>
              <a:rPr lang="en-US" sz="1800" dirty="0" smtClean="0">
                <a:solidFill>
                  <a:srgbClr val="FFFFFF"/>
                </a:solidFill>
                <a:latin typeface="Verdana" charset="0"/>
                <a:ea typeface="MS PGothic" charset="0"/>
              </a:rPr>
              <a:t>Kirby</a:t>
            </a:r>
          </a:p>
          <a:p>
            <a:r>
              <a:rPr lang="en-US" sz="1800" dirty="0" smtClean="0">
                <a:solidFill>
                  <a:srgbClr val="FFFFFF"/>
                </a:solidFill>
                <a:latin typeface="Verdana" charset="0"/>
                <a:ea typeface="MS PGothic" charset="0"/>
              </a:rPr>
              <a:t>Follow-up </a:t>
            </a:r>
            <a:r>
              <a:rPr lang="en-US" sz="1800" dirty="0" err="1" smtClean="0">
                <a:solidFill>
                  <a:srgbClr val="FFFFFF"/>
                </a:solidFill>
                <a:latin typeface="Verdana" charset="0"/>
                <a:ea typeface="MS PGothic" charset="0"/>
              </a:rPr>
              <a:t>Coords</a:t>
            </a:r>
            <a:r>
              <a:rPr lang="en-US" sz="1800" dirty="0" smtClean="0">
                <a:solidFill>
                  <a:srgbClr val="FFFFFF"/>
                </a:solidFill>
                <a:latin typeface="Verdana" charset="0"/>
                <a:ea typeface="MS PGothic" charset="0"/>
              </a:rPr>
              <a:t>	Jo </a:t>
            </a:r>
            <a:r>
              <a:rPr lang="en-US" sz="1800" dirty="0">
                <a:solidFill>
                  <a:srgbClr val="FFFFFF"/>
                </a:solidFill>
                <a:latin typeface="Verdana" charset="0"/>
                <a:ea typeface="MS PGothic" charset="0"/>
              </a:rPr>
              <a:t>Keeling, James Kirby &amp; Jenny </a:t>
            </a:r>
            <a:r>
              <a:rPr lang="en-US" sz="1800" dirty="0" smtClean="0">
                <a:solidFill>
                  <a:srgbClr val="FFFFFF"/>
                </a:solidFill>
                <a:latin typeface="Verdana" charset="0"/>
                <a:ea typeface="MS PGothic" charset="0"/>
              </a:rPr>
              <a:t>Smithson</a:t>
            </a:r>
          </a:p>
          <a:p>
            <a:r>
              <a:rPr lang="en-US" sz="1800" dirty="0" smtClean="0">
                <a:solidFill>
                  <a:srgbClr val="FFFFFF"/>
                </a:solidFill>
                <a:latin typeface="Verdana" charset="0"/>
                <a:ea typeface="MS PGothic" charset="0"/>
              </a:rPr>
              <a:t>Programmer		Richard Dooley</a:t>
            </a:r>
          </a:p>
          <a:p>
            <a:r>
              <a:rPr lang="en-US" sz="1800" dirty="0" smtClean="0">
                <a:solidFill>
                  <a:srgbClr val="FFFFFF"/>
                </a:solidFill>
                <a:latin typeface="Verdana" charset="0"/>
                <a:ea typeface="MS PGothic" charset="0"/>
              </a:rPr>
              <a:t>Data </a:t>
            </a:r>
            <a:r>
              <a:rPr lang="en-US" sz="1800" dirty="0">
                <a:solidFill>
                  <a:srgbClr val="FFFFFF"/>
                </a:solidFill>
                <a:latin typeface="Verdana" charset="0"/>
                <a:ea typeface="MS PGothic" charset="0"/>
              </a:rPr>
              <a:t>&amp; </a:t>
            </a:r>
            <a:r>
              <a:rPr lang="en-US" sz="1800" dirty="0" smtClean="0">
                <a:solidFill>
                  <a:srgbClr val="FFFFFF"/>
                </a:solidFill>
                <a:latin typeface="Verdana" charset="0"/>
                <a:ea typeface="MS PGothic" charset="0"/>
              </a:rPr>
              <a:t>Imaging	Dawn </a:t>
            </a:r>
            <a:r>
              <a:rPr lang="en-US" sz="1800" dirty="0" err="1" smtClean="0">
                <a:solidFill>
                  <a:srgbClr val="FFFFFF"/>
                </a:solidFill>
                <a:latin typeface="Verdana" charset="0"/>
                <a:ea typeface="MS PGothic" charset="0"/>
              </a:rPr>
              <a:t>Hazle</a:t>
            </a:r>
            <a:endParaRPr lang="en-US" sz="1800" dirty="0" smtClean="0">
              <a:solidFill>
                <a:srgbClr val="FFFFFF"/>
              </a:solidFill>
              <a:latin typeface="Verdana" charset="0"/>
              <a:ea typeface="MS PGothic" charset="0"/>
            </a:endParaRPr>
          </a:p>
          <a:p>
            <a:r>
              <a:rPr lang="en-US" sz="1800" dirty="0" smtClean="0">
                <a:solidFill>
                  <a:srgbClr val="FFFFFF"/>
                </a:solidFill>
                <a:latin typeface="Verdana" charset="0"/>
                <a:ea typeface="MS PGothic" charset="0"/>
              </a:rPr>
              <a:t>Administrator	Yvonne Smallwood</a:t>
            </a:r>
          </a:p>
          <a:p>
            <a:r>
              <a:rPr lang="en-US" sz="1800" dirty="0" smtClean="0">
                <a:solidFill>
                  <a:srgbClr val="FFFFFF"/>
                </a:solidFill>
                <a:latin typeface="Verdana" charset="0"/>
                <a:ea typeface="MS PGothic" charset="0"/>
              </a:rPr>
              <a:t>Statistician		Lisa </a:t>
            </a:r>
            <a:r>
              <a:rPr lang="en-US" sz="1800" dirty="0">
                <a:solidFill>
                  <a:srgbClr val="FFFFFF"/>
                </a:solidFill>
                <a:latin typeface="Verdana" charset="0"/>
                <a:ea typeface="MS PGothic" charset="0"/>
              </a:rPr>
              <a:t>Woodhouse </a:t>
            </a:r>
          </a:p>
          <a:p>
            <a:pPr>
              <a:buNone/>
            </a:pPr>
            <a:endParaRPr lang="en-US" sz="1800" dirty="0">
              <a:solidFill>
                <a:srgbClr val="FFFFFF"/>
              </a:solidFill>
              <a:latin typeface="Verdana" charset="0"/>
              <a:ea typeface="MS PGothic" charset="0"/>
            </a:endParaRPr>
          </a:p>
          <a:p>
            <a:pPr>
              <a:buNone/>
            </a:pPr>
            <a:r>
              <a:rPr lang="en-US" sz="1800" dirty="0">
                <a:solidFill>
                  <a:srgbClr val="FFFFFF"/>
                </a:solidFill>
                <a:latin typeface="Verdana" charset="0"/>
                <a:ea typeface="MS PGothic" charset="0"/>
              </a:rPr>
              <a:t>Tel</a:t>
            </a:r>
            <a:r>
              <a:rPr lang="en-US" sz="1800" dirty="0" smtClean="0">
                <a:solidFill>
                  <a:srgbClr val="FFFFFF"/>
                </a:solidFill>
                <a:latin typeface="Verdana" charset="0"/>
                <a:ea typeface="MS PGothic" charset="0"/>
              </a:rPr>
              <a:t>:			+</a:t>
            </a:r>
            <a:r>
              <a:rPr lang="en-US" sz="1800" dirty="0">
                <a:solidFill>
                  <a:srgbClr val="FFFFFF"/>
                </a:solidFill>
                <a:latin typeface="Verdana" charset="0"/>
                <a:ea typeface="MS PGothic" charset="0"/>
              </a:rPr>
              <a:t>44 (0) 115 823 1770</a:t>
            </a:r>
          </a:p>
          <a:p>
            <a:pPr>
              <a:buNone/>
            </a:pPr>
            <a:r>
              <a:rPr lang="en-US" sz="1800" dirty="0">
                <a:solidFill>
                  <a:srgbClr val="FFFFFF"/>
                </a:solidFill>
                <a:latin typeface="Verdana" charset="0"/>
                <a:ea typeface="MS PGothic" charset="0"/>
              </a:rPr>
              <a:t>Fax</a:t>
            </a:r>
            <a:r>
              <a:rPr lang="en-US" sz="1800" dirty="0" smtClean="0">
                <a:solidFill>
                  <a:srgbClr val="FFFFFF"/>
                </a:solidFill>
                <a:latin typeface="Verdana" charset="0"/>
                <a:ea typeface="MS PGothic" charset="0"/>
              </a:rPr>
              <a:t>:			+</a:t>
            </a:r>
            <a:r>
              <a:rPr lang="en-US" sz="1800" dirty="0">
                <a:solidFill>
                  <a:srgbClr val="FFFFFF"/>
                </a:solidFill>
                <a:latin typeface="Verdana" charset="0"/>
                <a:ea typeface="MS PGothic" charset="0"/>
              </a:rPr>
              <a:t>44 (0) 115 823 1771</a:t>
            </a:r>
          </a:p>
          <a:p>
            <a:pPr>
              <a:buNone/>
            </a:pPr>
            <a:r>
              <a:rPr lang="en-US" sz="1800" dirty="0" smtClean="0">
                <a:solidFill>
                  <a:srgbClr val="FFFFFF"/>
                </a:solidFill>
                <a:latin typeface="Verdana" charset="0"/>
                <a:ea typeface="MS PGothic" charset="0"/>
              </a:rPr>
              <a:t>Email:			</a:t>
            </a:r>
            <a:r>
              <a:rPr lang="en-US" sz="1800" dirty="0" err="1" smtClean="0">
                <a:solidFill>
                  <a:srgbClr val="FFFFFF"/>
                </a:solidFill>
                <a:latin typeface="Verdana" charset="0"/>
                <a:ea typeface="MS PGothic" charset="0"/>
              </a:rPr>
              <a:t>tardis</a:t>
            </a:r>
            <a:r>
              <a:rPr lang="en-US" sz="1800" dirty="0" err="1">
                <a:solidFill>
                  <a:srgbClr val="FFFFFF"/>
                </a:solidFill>
                <a:latin typeface="Verdana" charset="0"/>
                <a:ea typeface="MS PGothic" charset="0"/>
              </a:rPr>
              <a:t>@nottingham.ac.uk</a:t>
            </a:r>
            <a:endParaRPr lang="en-US" sz="1800" dirty="0">
              <a:solidFill>
                <a:srgbClr val="FFFFFF"/>
              </a:solidFill>
              <a:latin typeface="Verdana" charset="0"/>
              <a:ea typeface="MS PGothic" charset="0"/>
            </a:endParaRPr>
          </a:p>
          <a:p>
            <a:pPr>
              <a:buNone/>
            </a:pPr>
            <a:r>
              <a:rPr lang="en-US" sz="1800" dirty="0" smtClean="0">
                <a:solidFill>
                  <a:srgbClr val="FFFFFF"/>
                </a:solidFill>
                <a:latin typeface="Verdana" charset="0"/>
                <a:ea typeface="MS PGothic" charset="0"/>
              </a:rPr>
              <a:t>Websites:		</a:t>
            </a:r>
            <a:r>
              <a:rPr lang="en-US" sz="1800" dirty="0" err="1" smtClean="0">
                <a:solidFill>
                  <a:srgbClr val="FFFFFF"/>
                </a:solidFill>
                <a:latin typeface="Verdana" charset="0"/>
                <a:ea typeface="MS PGothic" charset="0"/>
              </a:rPr>
              <a:t>www.tardistrial.org</a:t>
            </a:r>
            <a:endParaRPr lang="en-US" sz="1800" dirty="0">
              <a:solidFill>
                <a:srgbClr val="FFFFFF"/>
              </a:solidFill>
              <a:latin typeface="Verdana" charset="0"/>
              <a:ea typeface="MS PGothic" charset="0"/>
            </a:endParaRPr>
          </a:p>
        </p:txBody>
      </p:sp>
      <p:sp>
        <p:nvSpPr>
          <p:cNvPr id="7" name="Title 4"/>
          <p:cNvSpPr txBox="1">
            <a:spLocks/>
          </p:cNvSpPr>
          <p:nvPr/>
        </p:nvSpPr>
        <p:spPr bwMode="auto">
          <a:xfrm>
            <a:off x="6477000" y="6477000"/>
            <a:ext cx="266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Times" charset="0"/>
                <a:ea typeface="ＭＳ Ｐゴシック" charset="0"/>
                <a:cs typeface="ＭＳ Ｐゴシック" charset="0"/>
              </a:defRPr>
            </a:lvl1pPr>
            <a:lvl2pPr marL="742950" indent="-285750" defTabSz="457200" eaLnBrk="0" hangingPunct="0">
              <a:defRPr sz="2400">
                <a:solidFill>
                  <a:schemeClr val="tx1"/>
                </a:solidFill>
                <a:latin typeface="Times" charset="0"/>
                <a:ea typeface="ＭＳ Ｐゴシック" charset="0"/>
              </a:defRPr>
            </a:lvl2pPr>
            <a:lvl3pPr marL="1143000" indent="-228600" defTabSz="457200" eaLnBrk="0" hangingPunct="0">
              <a:defRPr sz="2400">
                <a:solidFill>
                  <a:schemeClr val="tx1"/>
                </a:solidFill>
                <a:latin typeface="Times" charset="0"/>
                <a:ea typeface="ＭＳ Ｐゴシック" charset="0"/>
              </a:defRPr>
            </a:lvl3pPr>
            <a:lvl4pPr marL="1600200" indent="-228600" defTabSz="457200" eaLnBrk="0" hangingPunct="0">
              <a:defRPr sz="2400">
                <a:solidFill>
                  <a:schemeClr val="tx1"/>
                </a:solidFill>
                <a:latin typeface="Times" charset="0"/>
                <a:ea typeface="ＭＳ Ｐゴシック" charset="0"/>
              </a:defRPr>
            </a:lvl4pPr>
            <a:lvl5pPr marL="2057400" indent="-228600" defTabSz="4572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fontAlgn="base" hangingPunct="1">
              <a:lnSpc>
                <a:spcPct val="90000"/>
              </a:lnSpc>
              <a:spcBef>
                <a:spcPct val="0"/>
              </a:spcBef>
              <a:spcAft>
                <a:spcPct val="0"/>
              </a:spcAft>
            </a:pPr>
            <a:r>
              <a:rPr lang="en-GB" sz="2000" dirty="0" err="1">
                <a:solidFill>
                  <a:srgbClr val="E2FA2E"/>
                </a:solidFill>
                <a:latin typeface="Verdana" charset="0"/>
              </a:rPr>
              <a:t>www.tardistrial.org</a:t>
            </a:r>
            <a:endParaRPr lang="en-GB" sz="2000" dirty="0">
              <a:solidFill>
                <a:srgbClr val="E2FA2E"/>
              </a:solidFill>
              <a:latin typeface="Verdana" charset="0"/>
            </a:endParaRPr>
          </a:p>
        </p:txBody>
      </p:sp>
      <p:pic>
        <p:nvPicPr>
          <p:cNvPr id="8" name="Picture 18" descr="Logo rounded di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5038" y="0"/>
            <a:ext cx="5889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249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solidFill>
                  <a:srgbClr val="FFFF00"/>
                </a:solidFill>
                <a:ea typeface="ＭＳ Ｐゴシック" charset="0"/>
                <a:cs typeface="ＭＳ Ｐゴシック" charset="0"/>
              </a:rPr>
              <a:t>Thank you!</a:t>
            </a:r>
            <a:endParaRPr lang="en-US" dirty="0">
              <a:solidFill>
                <a:srgbClr val="FFFF00"/>
              </a:solidFill>
              <a:ea typeface="ＭＳ Ｐゴシック" charset="0"/>
              <a:cs typeface="ＭＳ Ｐゴシック" charset="0"/>
            </a:endParaRPr>
          </a:p>
        </p:txBody>
      </p:sp>
      <p:sp>
        <p:nvSpPr>
          <p:cNvPr id="5" name="Content Placeholder 4"/>
          <p:cNvSpPr>
            <a:spLocks noGrp="1"/>
          </p:cNvSpPr>
          <p:nvPr>
            <p:ph idx="1"/>
          </p:nvPr>
        </p:nvSpPr>
        <p:spPr/>
        <p:txBody>
          <a:bodyPr/>
          <a:lstStyle/>
          <a:p>
            <a:pPr marL="0" indent="0">
              <a:buNone/>
            </a:pPr>
            <a:r>
              <a:rPr lang="en-US" dirty="0" smtClean="0">
                <a:solidFill>
                  <a:srgbClr val="FFFFFF"/>
                </a:solidFill>
                <a:latin typeface="Verdana" charset="0"/>
                <a:ea typeface="MS PGothic" charset="0"/>
              </a:rPr>
              <a:t>Best recruitment in August:</a:t>
            </a:r>
          </a:p>
          <a:p>
            <a:pPr marL="0" indent="0">
              <a:buNone/>
            </a:pPr>
            <a:r>
              <a:rPr lang="en-US" dirty="0" smtClean="0">
                <a:solidFill>
                  <a:srgbClr val="FFFFFF"/>
                </a:solidFill>
                <a:latin typeface="Verdana" charset="0"/>
                <a:ea typeface="MS PGothic" charset="0"/>
              </a:rPr>
              <a:t>London Kings 5, London </a:t>
            </a:r>
            <a:r>
              <a:rPr lang="en-US" dirty="0" err="1" smtClean="0">
                <a:solidFill>
                  <a:srgbClr val="FFFFFF"/>
                </a:solidFill>
                <a:latin typeface="Verdana" charset="0"/>
                <a:ea typeface="MS PGothic" charset="0"/>
              </a:rPr>
              <a:t>Barts</a:t>
            </a:r>
            <a:r>
              <a:rPr lang="en-US" dirty="0" smtClean="0">
                <a:solidFill>
                  <a:srgbClr val="FFFFFF"/>
                </a:solidFill>
                <a:latin typeface="Verdana" charset="0"/>
                <a:ea typeface="MS PGothic" charset="0"/>
              </a:rPr>
              <a:t> 5</a:t>
            </a:r>
          </a:p>
          <a:p>
            <a:pPr marL="0" indent="0">
              <a:buNone/>
            </a:pPr>
            <a:r>
              <a:rPr lang="en-US" dirty="0" smtClean="0">
                <a:solidFill>
                  <a:srgbClr val="FFFFFF"/>
                </a:solidFill>
                <a:latin typeface="Verdana" charset="0"/>
                <a:ea typeface="MS PGothic" charset="0"/>
              </a:rPr>
              <a:t>Boston, Pilgrim 4</a:t>
            </a:r>
          </a:p>
          <a:p>
            <a:pPr marL="0" indent="0">
              <a:buNone/>
            </a:pPr>
            <a:endParaRPr lang="en-US" dirty="0" smtClean="0">
              <a:solidFill>
                <a:srgbClr val="FFFFFF"/>
              </a:solidFill>
              <a:latin typeface="Verdana" charset="0"/>
              <a:ea typeface="MS PGothic" charset="0"/>
            </a:endParaRPr>
          </a:p>
          <a:p>
            <a:pPr marL="0" indent="0">
              <a:buNone/>
            </a:pPr>
            <a:r>
              <a:rPr lang="en-US" dirty="0" smtClean="0">
                <a:solidFill>
                  <a:srgbClr val="FFFFFF"/>
                </a:solidFill>
                <a:latin typeface="Verdana" charset="0"/>
                <a:ea typeface="MS PGothic" charset="0"/>
              </a:rPr>
              <a:t>Average </a:t>
            </a:r>
            <a:r>
              <a:rPr lang="en-US" dirty="0">
                <a:solidFill>
                  <a:srgbClr val="FFFFFF"/>
                </a:solidFill>
                <a:latin typeface="Verdana" charset="0"/>
                <a:ea typeface="MS PGothic" charset="0"/>
              </a:rPr>
              <a:t>time to </a:t>
            </a:r>
            <a:r>
              <a:rPr lang="en-US" dirty="0" smtClean="0">
                <a:solidFill>
                  <a:srgbClr val="FFFFFF"/>
                </a:solidFill>
                <a:latin typeface="Verdana" charset="0"/>
                <a:ea typeface="MS PGothic" charset="0"/>
              </a:rPr>
              <a:t>recruitment</a:t>
            </a:r>
          </a:p>
          <a:p>
            <a:r>
              <a:rPr lang="en-US" dirty="0" smtClean="0">
                <a:solidFill>
                  <a:srgbClr val="FFFFFF"/>
                </a:solidFill>
                <a:latin typeface="Verdana" charset="0"/>
                <a:ea typeface="MS PGothic" charset="0"/>
              </a:rPr>
              <a:t>Coventry				11.23hr</a:t>
            </a:r>
            <a:endParaRPr lang="en-US" dirty="0">
              <a:solidFill>
                <a:srgbClr val="FFFFFF"/>
              </a:solidFill>
              <a:latin typeface="Verdana" charset="0"/>
              <a:ea typeface="MS PGothic" charset="0"/>
            </a:endParaRPr>
          </a:p>
          <a:p>
            <a:pPr marL="0" indent="0">
              <a:buNone/>
            </a:pPr>
            <a:endParaRPr lang="en-US" dirty="0">
              <a:solidFill>
                <a:srgbClr val="FFFFFF"/>
              </a:solidFill>
              <a:latin typeface="Verdana" charset="0"/>
              <a:ea typeface="MS PGothic" charset="0"/>
            </a:endParaRPr>
          </a:p>
          <a:p>
            <a:pPr marL="0" indent="0">
              <a:buNone/>
            </a:pPr>
            <a:r>
              <a:rPr lang="en-US" dirty="0">
                <a:solidFill>
                  <a:srgbClr val="FFFFFF"/>
                </a:solidFill>
                <a:latin typeface="Verdana" charset="0"/>
                <a:ea typeface="MS PGothic" charset="0"/>
              </a:rPr>
              <a:t>Highest recruiting </a:t>
            </a:r>
            <a:r>
              <a:rPr lang="en-US" dirty="0" smtClean="0">
                <a:solidFill>
                  <a:srgbClr val="FFFFFF"/>
                </a:solidFill>
                <a:latin typeface="Verdana" charset="0"/>
                <a:ea typeface="MS PGothic" charset="0"/>
              </a:rPr>
              <a:t>centres</a:t>
            </a:r>
          </a:p>
          <a:p>
            <a:r>
              <a:rPr lang="en-US" dirty="0" smtClean="0">
                <a:solidFill>
                  <a:srgbClr val="FFFFFF"/>
                </a:solidFill>
                <a:latin typeface="Verdana" charset="0"/>
                <a:ea typeface="MS PGothic" charset="0"/>
              </a:rPr>
              <a:t>Nottingham				209</a:t>
            </a:r>
            <a:endParaRPr lang="en-US" dirty="0">
              <a:solidFill>
                <a:srgbClr val="FFFFFF"/>
              </a:solidFill>
              <a:latin typeface="Verdana" charset="0"/>
              <a:ea typeface="MS PGothic" charset="0"/>
            </a:endParaRPr>
          </a:p>
          <a:p>
            <a:r>
              <a:rPr lang="en-US" dirty="0" smtClean="0">
                <a:solidFill>
                  <a:srgbClr val="FFFFFF"/>
                </a:solidFill>
                <a:latin typeface="Verdana" charset="0"/>
                <a:ea typeface="MS PGothic" charset="0"/>
              </a:rPr>
              <a:t>Stoke					189</a:t>
            </a:r>
            <a:endParaRPr lang="en-US" dirty="0">
              <a:solidFill>
                <a:srgbClr val="FFFFFF"/>
              </a:solidFill>
              <a:latin typeface="Verdana" charset="0"/>
              <a:ea typeface="MS PGothic" charset="0"/>
            </a:endParaRPr>
          </a:p>
          <a:p>
            <a:pPr marL="0" indent="0">
              <a:buNone/>
            </a:pPr>
            <a:endParaRPr lang="en-US" dirty="0">
              <a:solidFill>
                <a:srgbClr val="FFFFFF"/>
              </a:solidFill>
              <a:latin typeface="Verdana" charset="0"/>
              <a:ea typeface="MS PGothic" charset="0"/>
            </a:endParaRPr>
          </a:p>
        </p:txBody>
      </p:sp>
      <p:pic>
        <p:nvPicPr>
          <p:cNvPr id="4" name="Picture 3" descr="Screen Shot 2015-09-11 at 13.13.3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2223" y="2852936"/>
            <a:ext cx="1731777" cy="1721438"/>
          </a:xfrm>
          <a:prstGeom prst="rect">
            <a:avLst/>
          </a:prstGeom>
        </p:spPr>
      </p:pic>
      <p:sp>
        <p:nvSpPr>
          <p:cNvPr id="8" name="Title 4"/>
          <p:cNvSpPr txBox="1">
            <a:spLocks/>
          </p:cNvSpPr>
          <p:nvPr/>
        </p:nvSpPr>
        <p:spPr bwMode="auto">
          <a:xfrm>
            <a:off x="6477000" y="6477000"/>
            <a:ext cx="266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Times" charset="0"/>
                <a:ea typeface="ＭＳ Ｐゴシック" charset="0"/>
                <a:cs typeface="ＭＳ Ｐゴシック" charset="0"/>
              </a:defRPr>
            </a:lvl1pPr>
            <a:lvl2pPr marL="742950" indent="-285750" defTabSz="457200" eaLnBrk="0" hangingPunct="0">
              <a:defRPr sz="2400">
                <a:solidFill>
                  <a:schemeClr val="tx1"/>
                </a:solidFill>
                <a:latin typeface="Times" charset="0"/>
                <a:ea typeface="ＭＳ Ｐゴシック" charset="0"/>
              </a:defRPr>
            </a:lvl2pPr>
            <a:lvl3pPr marL="1143000" indent="-228600" defTabSz="457200" eaLnBrk="0" hangingPunct="0">
              <a:defRPr sz="2400">
                <a:solidFill>
                  <a:schemeClr val="tx1"/>
                </a:solidFill>
                <a:latin typeface="Times" charset="0"/>
                <a:ea typeface="ＭＳ Ｐゴシック" charset="0"/>
              </a:defRPr>
            </a:lvl3pPr>
            <a:lvl4pPr marL="1600200" indent="-228600" defTabSz="457200" eaLnBrk="0" hangingPunct="0">
              <a:defRPr sz="2400">
                <a:solidFill>
                  <a:schemeClr val="tx1"/>
                </a:solidFill>
                <a:latin typeface="Times" charset="0"/>
                <a:ea typeface="ＭＳ Ｐゴシック" charset="0"/>
              </a:defRPr>
            </a:lvl4pPr>
            <a:lvl5pPr marL="2057400" indent="-228600" defTabSz="4572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fontAlgn="base" hangingPunct="1">
              <a:lnSpc>
                <a:spcPct val="90000"/>
              </a:lnSpc>
              <a:spcBef>
                <a:spcPct val="0"/>
              </a:spcBef>
              <a:spcAft>
                <a:spcPct val="0"/>
              </a:spcAft>
            </a:pPr>
            <a:r>
              <a:rPr lang="en-GB" sz="2000" dirty="0" err="1">
                <a:solidFill>
                  <a:srgbClr val="E2FA2E"/>
                </a:solidFill>
                <a:latin typeface="Verdana" charset="0"/>
              </a:rPr>
              <a:t>www.tardistrial.org</a:t>
            </a:r>
            <a:endParaRPr lang="en-GB" sz="2000" dirty="0">
              <a:solidFill>
                <a:srgbClr val="E2FA2E"/>
              </a:solidFill>
              <a:latin typeface="Verdana" charset="0"/>
            </a:endParaRPr>
          </a:p>
        </p:txBody>
      </p:sp>
      <p:pic>
        <p:nvPicPr>
          <p:cNvPr id="9" name="Picture 18" descr="Logo rounded di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5038" y="0"/>
            <a:ext cx="5889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4268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ctrTitle" idx="4294967295"/>
          </p:nvPr>
        </p:nvSpPr>
        <p:spPr>
          <a:xfrm>
            <a:off x="685800" y="2130425"/>
            <a:ext cx="7772400" cy="1470025"/>
          </a:xfrm>
        </p:spPr>
        <p:txBody>
          <a:bodyPr/>
          <a:lstStyle/>
          <a:p>
            <a:pPr>
              <a:defRPr/>
            </a:pPr>
            <a:r>
              <a:rPr lang="en-US" dirty="0" smtClean="0">
                <a:latin typeface="Verdana" charset="0"/>
                <a:ea typeface="ＭＳ Ｐゴシック" charset="0"/>
                <a:cs typeface="ＭＳ Ｐゴシック" charset="0"/>
              </a:rPr>
              <a:t>TARDIS</a:t>
            </a:r>
            <a:endParaRPr lang="en-US" dirty="0">
              <a:latin typeface="Verdana" charset="0"/>
              <a:ea typeface="ＭＳ Ｐゴシック" charset="0"/>
              <a:cs typeface="ＭＳ Ｐゴシック" charset="0"/>
            </a:endParaRPr>
          </a:p>
        </p:txBody>
      </p:sp>
      <p:sp>
        <p:nvSpPr>
          <p:cNvPr id="104450" name="Subtitle 3"/>
          <p:cNvSpPr>
            <a:spLocks noGrp="1"/>
          </p:cNvSpPr>
          <p:nvPr>
            <p:ph type="subTitle" idx="4294967295"/>
          </p:nvPr>
        </p:nvSpPr>
        <p:spPr>
          <a:xfrm>
            <a:off x="1371600" y="3886200"/>
            <a:ext cx="6400800" cy="1752600"/>
          </a:xfrm>
        </p:spPr>
        <p:txBody>
          <a:bodyPr/>
          <a:lstStyle/>
          <a:p>
            <a:pPr marL="0" indent="0" algn="ctr">
              <a:buFont typeface="Wingdings 3" charset="0"/>
              <a:buNone/>
            </a:pPr>
            <a:r>
              <a:rPr lang="en-US">
                <a:latin typeface="Verdana" charset="0"/>
                <a:ea typeface="ＭＳ Ｐゴシック" charset="0"/>
                <a:cs typeface="ＭＳ Ｐゴシック" charset="0"/>
              </a:rPr>
              <a:t>Any questions?</a:t>
            </a:r>
          </a:p>
        </p:txBody>
      </p:sp>
      <p:pic>
        <p:nvPicPr>
          <p:cNvPr id="5" name="Picture 18" descr="Logo rounded di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5038" y="0"/>
            <a:ext cx="5889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097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a:ln w="9525"/>
          <a:effectLst>
            <a:outerShdw blurRad="63500" dist="38099" dir="2700000" algn="ctr" rotWithShape="0">
              <a:srgbClr val="000000">
                <a:alpha val="74997"/>
              </a:srgbClr>
            </a:outerShdw>
          </a:effectLst>
        </p:spPr>
        <p:txBody>
          <a:bodyPr/>
          <a:lstStyle/>
          <a:p>
            <a:pPr>
              <a:defRPr/>
            </a:pPr>
            <a:r>
              <a:rPr lang="en-GB">
                <a:ea typeface="ＭＳ Ｐゴシック" charset="0"/>
                <a:cs typeface="ＭＳ Ｐゴシック" charset="0"/>
              </a:rPr>
              <a:t>Triple Antiplatelets for Reducing Dependency after Ischaemic Stroke</a:t>
            </a:r>
          </a:p>
        </p:txBody>
      </p:sp>
      <p:sp>
        <p:nvSpPr>
          <p:cNvPr id="73730" name="Rectangle 3"/>
          <p:cNvSpPr>
            <a:spLocks noGrp="1" noChangeArrowheads="1"/>
          </p:cNvSpPr>
          <p:nvPr>
            <p:ph type="body" idx="4294967295"/>
          </p:nvPr>
        </p:nvSpPr>
        <p:spPr/>
        <p:txBody>
          <a:bodyPr/>
          <a:lstStyle/>
          <a:p>
            <a:pPr marL="0" indent="0">
              <a:buNone/>
            </a:pPr>
            <a:r>
              <a:rPr lang="en-GB" sz="2000" dirty="0">
                <a:latin typeface="Verdana" charset="0"/>
                <a:ea typeface="ＭＳ Ｐゴシック" charset="0"/>
                <a:cs typeface="ＭＳ Ｐゴシック" charset="0"/>
              </a:rPr>
              <a:t>Do intensive antiplatelets reduce recurrence?</a:t>
            </a:r>
          </a:p>
          <a:p>
            <a:pPr marL="0" indent="0">
              <a:buNone/>
            </a:pPr>
            <a:r>
              <a:rPr lang="en-GB" sz="2000" dirty="0" smtClean="0">
                <a:latin typeface="Verdana" charset="0"/>
                <a:ea typeface="ＭＳ Ｐゴシック" charset="0"/>
                <a:cs typeface="ＭＳ Ｐゴシック" charset="0"/>
              </a:rPr>
              <a:t>Patients:	Ischaemic </a:t>
            </a:r>
            <a:r>
              <a:rPr lang="en-GB" sz="2000" dirty="0">
                <a:latin typeface="Verdana" charset="0"/>
                <a:ea typeface="ＭＳ Ｐゴシック" charset="0"/>
                <a:cs typeface="ＭＳ Ｐゴシック" charset="0"/>
              </a:rPr>
              <a:t>stroke or TIA within 48 hours</a:t>
            </a:r>
          </a:p>
          <a:p>
            <a:pPr marL="0" indent="0">
              <a:buNone/>
            </a:pPr>
            <a:r>
              <a:rPr lang="en-GB" sz="2000" dirty="0" smtClean="0">
                <a:latin typeface="Verdana" charset="0"/>
                <a:ea typeface="ＭＳ Ｐゴシック" charset="0"/>
                <a:cs typeface="ＭＳ Ｐゴシック" charset="0"/>
              </a:rPr>
              <a:t>Intervention:	Intensive </a:t>
            </a:r>
            <a:r>
              <a:rPr lang="en-US" sz="2000" dirty="0">
                <a:latin typeface="Verdana" charset="0"/>
                <a:ea typeface="ＭＳ Ｐゴシック" charset="0"/>
                <a:cs typeface="ＭＳ Ｐゴシック" charset="0"/>
              </a:rPr>
              <a:t>–</a:t>
            </a:r>
            <a:r>
              <a:rPr lang="en-GB" sz="2000" dirty="0">
                <a:latin typeface="Verdana" charset="0"/>
                <a:ea typeface="ＭＳ Ｐゴシック" charset="0"/>
                <a:cs typeface="ＭＳ Ｐゴシック" charset="0"/>
              </a:rPr>
              <a:t> Aspirin + Clopidogrel + Dipyridamole</a:t>
            </a:r>
          </a:p>
          <a:p>
            <a:pPr marL="0" indent="0">
              <a:buNone/>
            </a:pPr>
            <a:r>
              <a:rPr lang="en-GB" sz="2000" dirty="0" smtClean="0">
                <a:latin typeface="Verdana" charset="0"/>
                <a:ea typeface="ＭＳ Ｐゴシック" charset="0"/>
                <a:cs typeface="ＭＳ Ｐゴシック" charset="0"/>
              </a:rPr>
              <a:t>Comparator:	Guideline </a:t>
            </a:r>
            <a:r>
              <a:rPr lang="en-US" sz="2000" dirty="0">
                <a:latin typeface="Verdana" charset="0"/>
                <a:ea typeface="ＭＳ Ｐゴシック" charset="0"/>
                <a:cs typeface="ＭＳ Ｐゴシック" charset="0"/>
              </a:rPr>
              <a:t>–</a:t>
            </a:r>
            <a:r>
              <a:rPr lang="en-GB" sz="2000" dirty="0">
                <a:latin typeface="Verdana" charset="0"/>
                <a:ea typeface="ＭＳ Ｐゴシック" charset="0"/>
                <a:cs typeface="ＭＳ Ｐゴシック" charset="0"/>
              </a:rPr>
              <a:t> Aspirin/Dipyridamole/</a:t>
            </a:r>
            <a:r>
              <a:rPr lang="en-GB" sz="2000" dirty="0" smtClean="0">
                <a:latin typeface="Verdana" charset="0"/>
                <a:ea typeface="ＭＳ Ｐゴシック" charset="0"/>
                <a:cs typeface="ＭＳ Ｐゴシック" charset="0"/>
              </a:rPr>
              <a:t>Clopidogrel</a:t>
            </a:r>
          </a:p>
          <a:p>
            <a:pPr marL="0" indent="0">
              <a:buNone/>
            </a:pPr>
            <a:r>
              <a:rPr lang="en-GB" sz="2000" dirty="0">
                <a:latin typeface="Verdana" charset="0"/>
                <a:ea typeface="ＭＳ Ｐゴシック" charset="0"/>
                <a:cs typeface="ＭＳ Ｐゴシック" charset="0"/>
              </a:rPr>
              <a:t>	</a:t>
            </a:r>
            <a:r>
              <a:rPr lang="en-GB" sz="2000" dirty="0" smtClean="0">
                <a:latin typeface="Verdana" charset="0"/>
                <a:ea typeface="ＭＳ Ｐゴシック" charset="0"/>
                <a:cs typeface="ＭＳ Ｐゴシック" charset="0"/>
              </a:rPr>
              <a:t>	Treatment </a:t>
            </a:r>
            <a:r>
              <a:rPr lang="en-GB" sz="2000" dirty="0">
                <a:latin typeface="Verdana" charset="0"/>
                <a:ea typeface="ＭＳ Ｐゴシック" charset="0"/>
                <a:cs typeface="ＭＳ Ｐゴシック" charset="0"/>
              </a:rPr>
              <a:t>for 30 days</a:t>
            </a:r>
          </a:p>
          <a:p>
            <a:pPr marL="0" indent="0">
              <a:buNone/>
            </a:pPr>
            <a:r>
              <a:rPr lang="en-GB" sz="2000" dirty="0" smtClean="0">
                <a:latin typeface="Verdana" charset="0"/>
                <a:ea typeface="ＭＳ Ｐゴシック" charset="0"/>
                <a:cs typeface="ＭＳ Ｐゴシック" charset="0"/>
              </a:rPr>
              <a:t>Outcome:	Stroke </a:t>
            </a:r>
            <a:r>
              <a:rPr lang="en-GB" sz="2000" dirty="0">
                <a:latin typeface="Verdana" charset="0"/>
                <a:ea typeface="ＭＳ Ｐゴシック" charset="0"/>
                <a:cs typeface="ＭＳ Ｐゴシック" charset="0"/>
              </a:rPr>
              <a:t>and its </a:t>
            </a:r>
            <a:r>
              <a:rPr lang="en-GB" sz="2000" dirty="0" smtClean="0">
                <a:latin typeface="Verdana" charset="0"/>
                <a:ea typeface="ＭＳ Ｐゴシック" charset="0"/>
                <a:cs typeface="ＭＳ Ｐゴシック" charset="0"/>
              </a:rPr>
              <a:t>severity using mRS</a:t>
            </a:r>
            <a:endParaRPr lang="en-GB" sz="2000" dirty="0">
              <a:latin typeface="Verdana" charset="0"/>
              <a:ea typeface="ＭＳ Ｐゴシック" charset="0"/>
              <a:cs typeface="ＭＳ Ｐゴシック" charset="0"/>
            </a:endParaRPr>
          </a:p>
          <a:p>
            <a:pPr marL="0" indent="0">
              <a:buNone/>
            </a:pPr>
            <a:r>
              <a:rPr lang="en-GB" sz="2000" dirty="0" smtClean="0">
                <a:latin typeface="Verdana" charset="0"/>
                <a:ea typeface="ＭＳ Ｐゴシック" charset="0"/>
                <a:cs typeface="ＭＳ Ｐゴシック" charset="0"/>
              </a:rPr>
              <a:t>N:		2,779 0f planned 4,100 participants</a:t>
            </a:r>
            <a:endParaRPr lang="en-GB" sz="2000" dirty="0">
              <a:latin typeface="Verdana" charset="0"/>
              <a:ea typeface="ＭＳ Ｐゴシック" charset="0"/>
              <a:cs typeface="ＭＳ Ｐゴシック" charset="0"/>
            </a:endParaRPr>
          </a:p>
          <a:p>
            <a:pPr marL="0" indent="0">
              <a:buNone/>
            </a:pPr>
            <a:r>
              <a:rPr lang="en-GB" sz="2000" dirty="0" smtClean="0">
                <a:latin typeface="Verdana" charset="0"/>
                <a:ea typeface="ＭＳ Ｐゴシック" charset="0"/>
                <a:cs typeface="ＭＳ Ｐゴシック" charset="0"/>
              </a:rPr>
              <a:t>Internet:	Randomisation</a:t>
            </a:r>
            <a:r>
              <a:rPr lang="en-GB" sz="2000" dirty="0">
                <a:latin typeface="Verdana" charset="0"/>
                <a:ea typeface="ＭＳ Ｐゴシック" charset="0"/>
                <a:cs typeface="ＭＳ Ｐゴシック" charset="0"/>
              </a:rPr>
              <a:t>, data collection, trial management</a:t>
            </a:r>
          </a:p>
          <a:p>
            <a:pPr marL="0" indent="0">
              <a:buNone/>
            </a:pPr>
            <a:r>
              <a:rPr lang="en-GB" sz="2000" dirty="0" smtClean="0">
                <a:latin typeface="Verdana" charset="0"/>
                <a:ea typeface="ＭＳ Ｐゴシック" charset="0"/>
                <a:cs typeface="ＭＳ Ｐゴシック" charset="0"/>
              </a:rPr>
              <a:t>Funding:	British </a:t>
            </a:r>
            <a:r>
              <a:rPr lang="en-GB" sz="2000" dirty="0">
                <a:latin typeface="Verdana" charset="0"/>
                <a:ea typeface="ＭＳ Ｐゴシック" charset="0"/>
                <a:cs typeface="ＭＳ Ｐゴシック" charset="0"/>
              </a:rPr>
              <a:t>Heart Foundation; </a:t>
            </a:r>
            <a:r>
              <a:rPr lang="en-GB" sz="2000" dirty="0" smtClean="0">
                <a:latin typeface="Verdana" charset="0"/>
                <a:ea typeface="ＭＳ Ｐゴシック" charset="0"/>
                <a:cs typeface="ＭＳ Ｐゴシック" charset="0"/>
              </a:rPr>
              <a:t>HTA</a:t>
            </a:r>
          </a:p>
          <a:p>
            <a:pPr marL="0" indent="0">
              <a:buNone/>
            </a:pPr>
            <a:endParaRPr lang="en-GB" sz="2000" dirty="0">
              <a:latin typeface="Verdana" charset="0"/>
              <a:ea typeface="ＭＳ Ｐゴシック" charset="0"/>
              <a:cs typeface="ＭＳ Ｐゴシック" charset="0"/>
            </a:endParaRPr>
          </a:p>
          <a:p>
            <a:pPr marL="0" indent="0">
              <a:buNone/>
            </a:pPr>
            <a:r>
              <a:rPr lang="en-GB" sz="2000" dirty="0" smtClean="0">
                <a:latin typeface="Verdana" charset="0"/>
                <a:ea typeface="ＭＳ Ｐゴシック" charset="0"/>
                <a:cs typeface="ＭＳ Ｐゴシック" charset="0"/>
              </a:rPr>
              <a:t>Status:	Stroke 1,900 (68%) – C 56% AD 44%</a:t>
            </a:r>
          </a:p>
          <a:p>
            <a:pPr marL="0" indent="0">
              <a:buNone/>
            </a:pPr>
            <a:r>
              <a:rPr lang="en-GB" sz="2000" dirty="0">
                <a:latin typeface="Verdana" charset="0"/>
                <a:ea typeface="ＭＳ Ｐゴシック" charset="0"/>
                <a:cs typeface="ＭＳ Ｐゴシック" charset="0"/>
              </a:rPr>
              <a:t>	</a:t>
            </a:r>
            <a:r>
              <a:rPr lang="en-GB" sz="2000" dirty="0" smtClean="0">
                <a:latin typeface="Verdana" charset="0"/>
                <a:ea typeface="ＭＳ Ｐゴシック" charset="0"/>
                <a:cs typeface="ＭＳ Ｐゴシック" charset="0"/>
              </a:rPr>
              <a:t>	TIA 879 (32%) – C 44%, AD 56%</a:t>
            </a:r>
            <a:endParaRPr lang="en-GB" sz="2000" dirty="0">
              <a:latin typeface="Verdana" charset="0"/>
              <a:ea typeface="ＭＳ Ｐゴシック" charset="0"/>
              <a:cs typeface="ＭＳ Ｐゴシック" charset="0"/>
            </a:endParaRPr>
          </a:p>
        </p:txBody>
      </p:sp>
      <p:pic>
        <p:nvPicPr>
          <p:cNvPr id="7373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638800"/>
            <a:ext cx="16303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36763" y="5638800"/>
            <a:ext cx="16970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5638800"/>
            <a:ext cx="19637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11" descr="BHF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52578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18" descr="Logo rounded dia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55038" y="0"/>
            <a:ext cx="5889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29600" y="4205288"/>
            <a:ext cx="9144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4"/>
          <p:cNvSpPr txBox="1">
            <a:spLocks/>
          </p:cNvSpPr>
          <p:nvPr/>
        </p:nvSpPr>
        <p:spPr bwMode="auto">
          <a:xfrm>
            <a:off x="6477000" y="6477000"/>
            <a:ext cx="266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Times" charset="0"/>
                <a:ea typeface="ＭＳ Ｐゴシック" charset="0"/>
                <a:cs typeface="ＭＳ Ｐゴシック" charset="0"/>
              </a:defRPr>
            </a:lvl1pPr>
            <a:lvl2pPr marL="742950" indent="-285750" defTabSz="457200" eaLnBrk="0" hangingPunct="0">
              <a:defRPr sz="2400">
                <a:solidFill>
                  <a:schemeClr val="tx1"/>
                </a:solidFill>
                <a:latin typeface="Times" charset="0"/>
                <a:ea typeface="ＭＳ Ｐゴシック" charset="0"/>
              </a:defRPr>
            </a:lvl2pPr>
            <a:lvl3pPr marL="1143000" indent="-228600" defTabSz="457200" eaLnBrk="0" hangingPunct="0">
              <a:defRPr sz="2400">
                <a:solidFill>
                  <a:schemeClr val="tx1"/>
                </a:solidFill>
                <a:latin typeface="Times" charset="0"/>
                <a:ea typeface="ＭＳ Ｐゴシック" charset="0"/>
              </a:defRPr>
            </a:lvl3pPr>
            <a:lvl4pPr marL="1600200" indent="-228600" defTabSz="457200" eaLnBrk="0" hangingPunct="0">
              <a:defRPr sz="2400">
                <a:solidFill>
                  <a:schemeClr val="tx1"/>
                </a:solidFill>
                <a:latin typeface="Times" charset="0"/>
                <a:ea typeface="ＭＳ Ｐゴシック" charset="0"/>
              </a:defRPr>
            </a:lvl4pPr>
            <a:lvl5pPr marL="2057400" indent="-228600" defTabSz="4572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fontAlgn="base" hangingPunct="1">
              <a:lnSpc>
                <a:spcPct val="90000"/>
              </a:lnSpc>
              <a:spcBef>
                <a:spcPct val="0"/>
              </a:spcBef>
              <a:spcAft>
                <a:spcPct val="0"/>
              </a:spcAft>
            </a:pPr>
            <a:r>
              <a:rPr lang="en-GB" sz="2000" dirty="0" err="1">
                <a:solidFill>
                  <a:srgbClr val="E2FA2E"/>
                </a:solidFill>
                <a:latin typeface="Verdana" charset="0"/>
              </a:rPr>
              <a:t>www.tardistrial.org</a:t>
            </a:r>
            <a:endParaRPr lang="en-GB" sz="2000" dirty="0">
              <a:solidFill>
                <a:srgbClr val="E2FA2E"/>
              </a:solidFill>
              <a:latin typeface="Verdana" charset="0"/>
            </a:endParaRPr>
          </a:p>
        </p:txBody>
      </p:sp>
    </p:spTree>
    <p:extLst>
      <p:ext uri="{BB962C8B-B14F-4D97-AF65-F5344CB8AC3E}">
        <p14:creationId xmlns:p14="http://schemas.microsoft.com/office/powerpoint/2010/main" val="414436340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idx="4294967295"/>
          </p:nvPr>
        </p:nvSpPr>
        <p:spPr/>
        <p:txBody>
          <a:bodyPr/>
          <a:lstStyle/>
          <a:p>
            <a:pPr>
              <a:defRPr/>
            </a:pPr>
            <a:r>
              <a:rPr lang="en-US">
                <a:ea typeface="ＭＳ Ｐゴシック" charset="0"/>
                <a:cs typeface="ＭＳ Ｐゴシック" charset="0"/>
              </a:rPr>
              <a:t>TARDIS: Trial Flow</a:t>
            </a:r>
          </a:p>
        </p:txBody>
      </p:sp>
      <p:grpSp>
        <p:nvGrpSpPr>
          <p:cNvPr id="75778" name="Group 31"/>
          <p:cNvGrpSpPr>
            <a:grpSpLocks/>
          </p:cNvGrpSpPr>
          <p:nvPr/>
        </p:nvGrpSpPr>
        <p:grpSpPr bwMode="auto">
          <a:xfrm>
            <a:off x="3854450" y="1619250"/>
            <a:ext cx="1476375" cy="946150"/>
            <a:chOff x="2428" y="1020"/>
            <a:chExt cx="930" cy="596"/>
          </a:xfrm>
        </p:grpSpPr>
        <p:sp>
          <p:nvSpPr>
            <p:cNvPr id="75812" name="Rectangle 29"/>
            <p:cNvSpPr>
              <a:spLocks noChangeArrowheads="1"/>
            </p:cNvSpPr>
            <p:nvPr/>
          </p:nvSpPr>
          <p:spPr bwMode="auto">
            <a:xfrm>
              <a:off x="2444" y="1036"/>
              <a:ext cx="898" cy="5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FFFFFF"/>
                </a:solidFill>
                <a:latin typeface="Times" charset="0"/>
                <a:ea typeface="ＭＳ Ｐゴシック" charset="0"/>
              </a:endParaRPr>
            </a:p>
          </p:txBody>
        </p:sp>
        <p:sp>
          <p:nvSpPr>
            <p:cNvPr id="75813" name="Rectangle 30"/>
            <p:cNvSpPr>
              <a:spLocks noChangeArrowheads="1"/>
            </p:cNvSpPr>
            <p:nvPr/>
          </p:nvSpPr>
          <p:spPr bwMode="auto">
            <a:xfrm>
              <a:off x="2428" y="1020"/>
              <a:ext cx="930" cy="596"/>
            </a:xfrm>
            <a:prstGeom prst="rect">
              <a:avLst/>
            </a:prstGeom>
            <a:solidFill>
              <a:schemeClr val="tx1"/>
            </a:solidFill>
            <a:ln w="25400">
              <a:solidFill>
                <a:srgbClr val="000000"/>
              </a:solidFill>
              <a:miter lim="800000"/>
              <a:headEnd/>
              <a:tailEnd/>
            </a:ln>
          </p:spPr>
          <p:txBody>
            <a:bodyPr/>
            <a:lstStyle/>
            <a:p>
              <a:pPr fontAlgn="base">
                <a:spcBef>
                  <a:spcPct val="0"/>
                </a:spcBef>
                <a:spcAft>
                  <a:spcPct val="0"/>
                </a:spcAft>
              </a:pPr>
              <a:endParaRPr lang="en-US" sz="2400">
                <a:solidFill>
                  <a:srgbClr val="FFFFFF"/>
                </a:solidFill>
                <a:latin typeface="Times" charset="0"/>
                <a:ea typeface="ＭＳ Ｐゴシック" charset="0"/>
              </a:endParaRPr>
            </a:p>
          </p:txBody>
        </p:sp>
      </p:grpSp>
      <p:sp>
        <p:nvSpPr>
          <p:cNvPr id="75779" name="Rectangle 32"/>
          <p:cNvSpPr>
            <a:spLocks noChangeArrowheads="1"/>
          </p:cNvSpPr>
          <p:nvPr/>
        </p:nvSpPr>
        <p:spPr bwMode="auto">
          <a:xfrm>
            <a:off x="4178300" y="1744663"/>
            <a:ext cx="8763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700">
                <a:solidFill>
                  <a:srgbClr val="1C1C1C"/>
                </a:solidFill>
                <a:latin typeface="Arial" charset="0"/>
                <a:ea typeface="ＭＳ Ｐゴシック" charset="0"/>
              </a:rPr>
              <a:t>Stroke or</a:t>
            </a:r>
            <a:endParaRPr lang="en-US" sz="2400">
              <a:solidFill>
                <a:srgbClr val="FFFFFF"/>
              </a:solidFill>
              <a:latin typeface="Times" charset="0"/>
              <a:ea typeface="ＭＳ Ｐゴシック" charset="0"/>
            </a:endParaRPr>
          </a:p>
        </p:txBody>
      </p:sp>
      <p:sp>
        <p:nvSpPr>
          <p:cNvPr id="75780" name="Rectangle 33"/>
          <p:cNvSpPr>
            <a:spLocks noChangeArrowheads="1"/>
          </p:cNvSpPr>
          <p:nvPr/>
        </p:nvSpPr>
        <p:spPr bwMode="auto">
          <a:xfrm>
            <a:off x="4197350" y="1992313"/>
            <a:ext cx="90646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700">
                <a:solidFill>
                  <a:srgbClr val="1C1C1C"/>
                </a:solidFill>
                <a:latin typeface="Arial" charset="0"/>
                <a:ea typeface="ＭＳ Ｐゴシック" charset="0"/>
              </a:rPr>
              <a:t>TIA (</a:t>
            </a:r>
            <a:r>
              <a:rPr lang="en-US" sz="1700" u="sng">
                <a:solidFill>
                  <a:srgbClr val="1C1C1C"/>
                </a:solidFill>
                <a:latin typeface="Arial" charset="0"/>
                <a:ea typeface="ＭＳ Ｐゴシック" charset="0"/>
              </a:rPr>
              <a:t>&lt;</a:t>
            </a:r>
            <a:r>
              <a:rPr lang="en-US" sz="1700">
                <a:solidFill>
                  <a:srgbClr val="1C1C1C"/>
                </a:solidFill>
                <a:latin typeface="Arial" charset="0"/>
                <a:ea typeface="ＭＳ Ｐゴシック" charset="0"/>
              </a:rPr>
              <a:t>48)</a:t>
            </a:r>
            <a:endParaRPr lang="en-US" sz="2400">
              <a:solidFill>
                <a:srgbClr val="FFFFFF"/>
              </a:solidFill>
              <a:latin typeface="Times" charset="0"/>
              <a:ea typeface="ＭＳ Ｐゴシック" charset="0"/>
            </a:endParaRPr>
          </a:p>
        </p:txBody>
      </p:sp>
      <p:grpSp>
        <p:nvGrpSpPr>
          <p:cNvPr id="75781" name="Group 37"/>
          <p:cNvGrpSpPr>
            <a:grpSpLocks/>
          </p:cNvGrpSpPr>
          <p:nvPr/>
        </p:nvGrpSpPr>
        <p:grpSpPr bwMode="auto">
          <a:xfrm>
            <a:off x="5853113" y="2336800"/>
            <a:ext cx="2205037" cy="946150"/>
            <a:chOff x="3687" y="1472"/>
            <a:chExt cx="1389" cy="596"/>
          </a:xfrm>
        </p:grpSpPr>
        <p:sp>
          <p:nvSpPr>
            <p:cNvPr id="75810" name="Rectangle 35"/>
            <p:cNvSpPr>
              <a:spLocks noChangeArrowheads="1"/>
            </p:cNvSpPr>
            <p:nvPr/>
          </p:nvSpPr>
          <p:spPr bwMode="auto">
            <a:xfrm>
              <a:off x="3703" y="1488"/>
              <a:ext cx="1357" cy="56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FFFFFF"/>
                </a:solidFill>
                <a:latin typeface="Times" charset="0"/>
                <a:ea typeface="ＭＳ Ｐゴシック" charset="0"/>
              </a:endParaRPr>
            </a:p>
          </p:txBody>
        </p:sp>
        <p:sp>
          <p:nvSpPr>
            <p:cNvPr id="75811" name="Rectangle 36"/>
            <p:cNvSpPr>
              <a:spLocks noChangeArrowheads="1"/>
            </p:cNvSpPr>
            <p:nvPr/>
          </p:nvSpPr>
          <p:spPr bwMode="auto">
            <a:xfrm>
              <a:off x="3687" y="1472"/>
              <a:ext cx="1389" cy="596"/>
            </a:xfrm>
            <a:prstGeom prst="rect">
              <a:avLst/>
            </a:prstGeom>
            <a:solidFill>
              <a:schemeClr val="tx1"/>
            </a:solidFill>
            <a:ln w="25400">
              <a:solidFill>
                <a:srgbClr val="000000"/>
              </a:solidFill>
              <a:miter lim="800000"/>
              <a:headEnd/>
              <a:tailEnd/>
            </a:ln>
          </p:spPr>
          <p:txBody>
            <a:bodyPr/>
            <a:lstStyle/>
            <a:p>
              <a:pPr fontAlgn="base">
                <a:spcBef>
                  <a:spcPct val="0"/>
                </a:spcBef>
                <a:spcAft>
                  <a:spcPct val="0"/>
                </a:spcAft>
              </a:pPr>
              <a:endParaRPr lang="en-US" sz="2400">
                <a:solidFill>
                  <a:srgbClr val="FFFFFF"/>
                </a:solidFill>
                <a:latin typeface="Times" charset="0"/>
                <a:ea typeface="ＭＳ Ｐゴシック" charset="0"/>
              </a:endParaRPr>
            </a:p>
          </p:txBody>
        </p:sp>
      </p:grpSp>
      <p:sp>
        <p:nvSpPr>
          <p:cNvPr id="75782" name="Rectangle 38"/>
          <p:cNvSpPr>
            <a:spLocks noChangeArrowheads="1"/>
          </p:cNvSpPr>
          <p:nvPr/>
        </p:nvSpPr>
        <p:spPr bwMode="auto">
          <a:xfrm>
            <a:off x="6019800" y="2667000"/>
            <a:ext cx="1981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fontAlgn="base">
              <a:spcBef>
                <a:spcPct val="0"/>
              </a:spcBef>
              <a:spcAft>
                <a:spcPct val="0"/>
              </a:spcAft>
            </a:pPr>
            <a:r>
              <a:rPr lang="en-US" sz="1700">
                <a:solidFill>
                  <a:srgbClr val="1C1C1C"/>
                </a:solidFill>
                <a:latin typeface="Arial" charset="0"/>
                <a:ea typeface="ＭＳ Ｐゴシック" charset="0"/>
              </a:rPr>
              <a:t>(mono/dual therapy)</a:t>
            </a:r>
            <a:endParaRPr lang="en-US" sz="2400">
              <a:solidFill>
                <a:srgbClr val="FFFFFF"/>
              </a:solidFill>
              <a:latin typeface="Times" charset="0"/>
              <a:ea typeface="ＭＳ Ｐゴシック" charset="0"/>
            </a:endParaRPr>
          </a:p>
        </p:txBody>
      </p:sp>
      <p:sp>
        <p:nvSpPr>
          <p:cNvPr id="75783" name="Rectangle 39"/>
          <p:cNvSpPr>
            <a:spLocks noChangeArrowheads="1"/>
          </p:cNvSpPr>
          <p:nvPr/>
        </p:nvSpPr>
        <p:spPr bwMode="auto">
          <a:xfrm>
            <a:off x="5943600" y="2938463"/>
            <a:ext cx="2133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fontAlgn="base">
              <a:spcBef>
                <a:spcPct val="0"/>
              </a:spcBef>
              <a:spcAft>
                <a:spcPct val="0"/>
              </a:spcAft>
            </a:pPr>
            <a:r>
              <a:rPr lang="en-US" sz="1700">
                <a:solidFill>
                  <a:srgbClr val="1C1C1C"/>
                </a:solidFill>
                <a:latin typeface="Arial" charset="0"/>
                <a:ea typeface="ＭＳ Ｐゴシック" charset="0"/>
              </a:rPr>
              <a:t>(AD or C) for 1 month)</a:t>
            </a:r>
            <a:endParaRPr lang="en-US" sz="2400">
              <a:solidFill>
                <a:srgbClr val="FFFFFF"/>
              </a:solidFill>
              <a:latin typeface="Times" charset="0"/>
              <a:ea typeface="ＭＳ Ｐゴシック" charset="0"/>
            </a:endParaRPr>
          </a:p>
        </p:txBody>
      </p:sp>
      <p:grpSp>
        <p:nvGrpSpPr>
          <p:cNvPr id="75784" name="Group 42"/>
          <p:cNvGrpSpPr>
            <a:grpSpLocks/>
          </p:cNvGrpSpPr>
          <p:nvPr/>
        </p:nvGrpSpPr>
        <p:grpSpPr bwMode="auto">
          <a:xfrm>
            <a:off x="1085850" y="2336800"/>
            <a:ext cx="2205038" cy="946150"/>
            <a:chOff x="684" y="1472"/>
            <a:chExt cx="1389" cy="596"/>
          </a:xfrm>
        </p:grpSpPr>
        <p:sp>
          <p:nvSpPr>
            <p:cNvPr id="75808" name="Rectangle 40"/>
            <p:cNvSpPr>
              <a:spLocks noChangeArrowheads="1"/>
            </p:cNvSpPr>
            <p:nvPr/>
          </p:nvSpPr>
          <p:spPr bwMode="auto">
            <a:xfrm>
              <a:off x="700" y="1488"/>
              <a:ext cx="1357" cy="56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FFFFFF"/>
                </a:solidFill>
                <a:latin typeface="Times" charset="0"/>
                <a:ea typeface="ＭＳ Ｐゴシック" charset="0"/>
              </a:endParaRPr>
            </a:p>
          </p:txBody>
        </p:sp>
        <p:sp>
          <p:nvSpPr>
            <p:cNvPr id="75809" name="Rectangle 41"/>
            <p:cNvSpPr>
              <a:spLocks noChangeArrowheads="1"/>
            </p:cNvSpPr>
            <p:nvPr/>
          </p:nvSpPr>
          <p:spPr bwMode="auto">
            <a:xfrm>
              <a:off x="684" y="1472"/>
              <a:ext cx="1389" cy="596"/>
            </a:xfrm>
            <a:prstGeom prst="rect">
              <a:avLst/>
            </a:prstGeom>
            <a:solidFill>
              <a:schemeClr val="tx1"/>
            </a:solidFill>
            <a:ln w="25400">
              <a:solidFill>
                <a:srgbClr val="000000"/>
              </a:solidFill>
              <a:miter lim="800000"/>
              <a:headEnd/>
              <a:tailEnd/>
            </a:ln>
          </p:spPr>
          <p:txBody>
            <a:bodyPr/>
            <a:lstStyle/>
            <a:p>
              <a:pPr fontAlgn="base">
                <a:spcBef>
                  <a:spcPct val="0"/>
                </a:spcBef>
                <a:spcAft>
                  <a:spcPct val="0"/>
                </a:spcAft>
              </a:pPr>
              <a:endParaRPr lang="en-US" sz="2400">
                <a:solidFill>
                  <a:srgbClr val="FFFFFF"/>
                </a:solidFill>
                <a:latin typeface="Times" charset="0"/>
                <a:ea typeface="ＭＳ Ｐゴシック" charset="0"/>
              </a:endParaRPr>
            </a:p>
          </p:txBody>
        </p:sp>
      </p:grpSp>
      <p:sp>
        <p:nvSpPr>
          <p:cNvPr id="75785" name="Rectangle 43"/>
          <p:cNvSpPr>
            <a:spLocks noChangeArrowheads="1"/>
          </p:cNvSpPr>
          <p:nvPr/>
        </p:nvSpPr>
        <p:spPr bwMode="auto">
          <a:xfrm>
            <a:off x="1371600" y="2438400"/>
            <a:ext cx="1752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fontAlgn="base">
              <a:spcBef>
                <a:spcPct val="0"/>
              </a:spcBef>
              <a:spcAft>
                <a:spcPct val="0"/>
              </a:spcAft>
            </a:pPr>
            <a:r>
              <a:rPr lang="en-US" sz="1700">
                <a:solidFill>
                  <a:srgbClr val="1C1C1C"/>
                </a:solidFill>
                <a:latin typeface="Arial" charset="0"/>
                <a:ea typeface="ＭＳ Ｐゴシック" charset="0"/>
              </a:rPr>
              <a:t>Intensive therapy</a:t>
            </a:r>
            <a:endParaRPr lang="en-US" sz="2400">
              <a:solidFill>
                <a:srgbClr val="FFFFFF"/>
              </a:solidFill>
              <a:latin typeface="Times" charset="0"/>
              <a:ea typeface="ＭＳ Ｐゴシック" charset="0"/>
            </a:endParaRPr>
          </a:p>
        </p:txBody>
      </p:sp>
      <p:sp>
        <p:nvSpPr>
          <p:cNvPr id="75786" name="Rectangle 44"/>
          <p:cNvSpPr>
            <a:spLocks noChangeArrowheads="1"/>
          </p:cNvSpPr>
          <p:nvPr/>
        </p:nvSpPr>
        <p:spPr bwMode="auto">
          <a:xfrm>
            <a:off x="1358900" y="2895600"/>
            <a:ext cx="17510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700">
                <a:solidFill>
                  <a:srgbClr val="1C1C1C"/>
                </a:solidFill>
                <a:latin typeface="Arial" charset="0"/>
                <a:ea typeface="ＭＳ Ｐゴシック" charset="0"/>
              </a:rPr>
              <a:t>(ACD) for 1 month</a:t>
            </a:r>
            <a:endParaRPr lang="en-US" sz="2400">
              <a:solidFill>
                <a:srgbClr val="FFFFFF"/>
              </a:solidFill>
              <a:latin typeface="Times" charset="0"/>
              <a:ea typeface="ＭＳ Ｐゴシック" charset="0"/>
            </a:endParaRPr>
          </a:p>
        </p:txBody>
      </p:sp>
      <p:sp>
        <p:nvSpPr>
          <p:cNvPr id="75787" name="Rectangle 51"/>
          <p:cNvSpPr>
            <a:spLocks noChangeArrowheads="1"/>
          </p:cNvSpPr>
          <p:nvPr/>
        </p:nvSpPr>
        <p:spPr bwMode="auto">
          <a:xfrm>
            <a:off x="3778250" y="2863850"/>
            <a:ext cx="714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700">
                <a:solidFill>
                  <a:srgbClr val="E2FA2E"/>
                </a:solidFill>
                <a:latin typeface="Arial" charset="0"/>
                <a:ea typeface="ＭＳ Ｐゴシック" charset="0"/>
              </a:rPr>
              <a:t>(</a:t>
            </a:r>
            <a:endParaRPr lang="en-US" sz="2400">
              <a:solidFill>
                <a:srgbClr val="E2FA2E"/>
              </a:solidFill>
              <a:latin typeface="Times" charset="0"/>
              <a:ea typeface="ＭＳ Ｐゴシック" charset="0"/>
            </a:endParaRPr>
          </a:p>
        </p:txBody>
      </p:sp>
      <p:sp>
        <p:nvSpPr>
          <p:cNvPr id="75788" name="Rectangle 52"/>
          <p:cNvSpPr>
            <a:spLocks noChangeArrowheads="1"/>
          </p:cNvSpPr>
          <p:nvPr/>
        </p:nvSpPr>
        <p:spPr bwMode="auto">
          <a:xfrm>
            <a:off x="3844925" y="2863850"/>
            <a:ext cx="12715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700">
                <a:solidFill>
                  <a:srgbClr val="E2FA2E"/>
                </a:solidFill>
                <a:latin typeface="Arial" charset="0"/>
                <a:ea typeface="ＭＳ Ｐゴシック" charset="0"/>
              </a:rPr>
              <a:t>Randomised </a:t>
            </a:r>
            <a:endParaRPr lang="en-US" sz="2400">
              <a:solidFill>
                <a:srgbClr val="E2FA2E"/>
              </a:solidFill>
              <a:latin typeface="Times" charset="0"/>
              <a:ea typeface="ＭＳ Ｐゴシック" charset="0"/>
            </a:endParaRPr>
          </a:p>
        </p:txBody>
      </p:sp>
      <p:sp>
        <p:nvSpPr>
          <p:cNvPr id="75789" name="Rectangle 53"/>
          <p:cNvSpPr>
            <a:spLocks noChangeArrowheads="1"/>
          </p:cNvSpPr>
          <p:nvPr/>
        </p:nvSpPr>
        <p:spPr bwMode="auto">
          <a:xfrm>
            <a:off x="5053013" y="2863850"/>
            <a:ext cx="3714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700">
                <a:solidFill>
                  <a:srgbClr val="E2FA2E"/>
                </a:solidFill>
                <a:latin typeface="Arial" charset="0"/>
                <a:ea typeface="ＭＳ Ｐゴシック" charset="0"/>
              </a:rPr>
              <a:t>1:1)</a:t>
            </a:r>
            <a:endParaRPr lang="en-US" sz="2400">
              <a:solidFill>
                <a:srgbClr val="E2FA2E"/>
              </a:solidFill>
              <a:latin typeface="Times" charset="0"/>
              <a:ea typeface="ＭＳ Ｐゴシック" charset="0"/>
            </a:endParaRPr>
          </a:p>
        </p:txBody>
      </p:sp>
      <p:grpSp>
        <p:nvGrpSpPr>
          <p:cNvPr id="75790" name="Group 56"/>
          <p:cNvGrpSpPr>
            <a:grpSpLocks/>
          </p:cNvGrpSpPr>
          <p:nvPr/>
        </p:nvGrpSpPr>
        <p:grpSpPr bwMode="auto">
          <a:xfrm>
            <a:off x="2765425" y="3657600"/>
            <a:ext cx="3659188" cy="765175"/>
            <a:chOff x="1742" y="2304"/>
            <a:chExt cx="2305" cy="482"/>
          </a:xfrm>
        </p:grpSpPr>
        <p:sp>
          <p:nvSpPr>
            <p:cNvPr id="75806" name="Rectangle 54"/>
            <p:cNvSpPr>
              <a:spLocks noChangeArrowheads="1"/>
            </p:cNvSpPr>
            <p:nvPr/>
          </p:nvSpPr>
          <p:spPr bwMode="auto">
            <a:xfrm>
              <a:off x="1758" y="2320"/>
              <a:ext cx="2272" cy="4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FFFFFF"/>
                </a:solidFill>
                <a:latin typeface="Times" charset="0"/>
                <a:ea typeface="ＭＳ Ｐゴシック" charset="0"/>
              </a:endParaRPr>
            </a:p>
          </p:txBody>
        </p:sp>
        <p:sp>
          <p:nvSpPr>
            <p:cNvPr id="75807" name="Rectangle 55"/>
            <p:cNvSpPr>
              <a:spLocks noChangeArrowheads="1"/>
            </p:cNvSpPr>
            <p:nvPr/>
          </p:nvSpPr>
          <p:spPr bwMode="auto">
            <a:xfrm>
              <a:off x="1742" y="2304"/>
              <a:ext cx="2305" cy="482"/>
            </a:xfrm>
            <a:prstGeom prst="rect">
              <a:avLst/>
            </a:prstGeom>
            <a:solidFill>
              <a:schemeClr val="tx1"/>
            </a:solidFill>
            <a:ln w="25400">
              <a:solidFill>
                <a:srgbClr val="000000"/>
              </a:solidFill>
              <a:miter lim="800000"/>
              <a:headEnd/>
              <a:tailEnd/>
            </a:ln>
          </p:spPr>
          <p:txBody>
            <a:bodyPr/>
            <a:lstStyle/>
            <a:p>
              <a:pPr fontAlgn="base">
                <a:spcBef>
                  <a:spcPct val="0"/>
                </a:spcBef>
                <a:spcAft>
                  <a:spcPct val="0"/>
                </a:spcAft>
              </a:pPr>
              <a:endParaRPr lang="en-US" sz="2400">
                <a:solidFill>
                  <a:srgbClr val="FFFFFF"/>
                </a:solidFill>
                <a:latin typeface="Times" charset="0"/>
                <a:ea typeface="ＭＳ Ｐゴシック" charset="0"/>
              </a:endParaRPr>
            </a:p>
          </p:txBody>
        </p:sp>
      </p:grpSp>
      <p:sp>
        <p:nvSpPr>
          <p:cNvPr id="75791" name="Rectangle 57"/>
          <p:cNvSpPr>
            <a:spLocks noChangeArrowheads="1"/>
          </p:cNvSpPr>
          <p:nvPr/>
        </p:nvSpPr>
        <p:spPr bwMode="auto">
          <a:xfrm>
            <a:off x="2971800" y="3783013"/>
            <a:ext cx="3144838"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700">
                <a:solidFill>
                  <a:srgbClr val="1C1C1C"/>
                </a:solidFill>
                <a:latin typeface="Arial" charset="0"/>
                <a:ea typeface="ＭＳ Ｐゴシック" charset="0"/>
              </a:rPr>
              <a:t>Assessment at days 7 and 35 for</a:t>
            </a:r>
            <a:endParaRPr lang="en-US" sz="2400">
              <a:solidFill>
                <a:srgbClr val="FFFFFF"/>
              </a:solidFill>
              <a:latin typeface="Times" charset="0"/>
              <a:ea typeface="ＭＳ Ｐゴシック" charset="0"/>
            </a:endParaRPr>
          </a:p>
        </p:txBody>
      </p:sp>
      <p:sp>
        <p:nvSpPr>
          <p:cNvPr id="75792" name="Rectangle 58"/>
          <p:cNvSpPr>
            <a:spLocks noChangeArrowheads="1"/>
          </p:cNvSpPr>
          <p:nvPr/>
        </p:nvSpPr>
        <p:spPr bwMode="auto">
          <a:xfrm>
            <a:off x="2971800" y="4030663"/>
            <a:ext cx="32115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700">
                <a:solidFill>
                  <a:srgbClr val="1C1C1C"/>
                </a:solidFill>
                <a:latin typeface="Arial" charset="0"/>
                <a:ea typeface="ＭＳ Ｐゴシック" charset="0"/>
              </a:rPr>
              <a:t>safety, efficacy, tolerability &amp; FBC</a:t>
            </a:r>
            <a:endParaRPr lang="en-US" sz="2400">
              <a:solidFill>
                <a:srgbClr val="FFFFFF"/>
              </a:solidFill>
              <a:latin typeface="Times" charset="0"/>
              <a:ea typeface="ＭＳ Ｐゴシック" charset="0"/>
            </a:endParaRPr>
          </a:p>
        </p:txBody>
      </p:sp>
      <p:grpSp>
        <p:nvGrpSpPr>
          <p:cNvPr id="75793" name="Group 61"/>
          <p:cNvGrpSpPr>
            <a:grpSpLocks/>
          </p:cNvGrpSpPr>
          <p:nvPr/>
        </p:nvGrpSpPr>
        <p:grpSpPr bwMode="auto">
          <a:xfrm>
            <a:off x="2765425" y="4938713"/>
            <a:ext cx="3659188" cy="766762"/>
            <a:chOff x="1742" y="3111"/>
            <a:chExt cx="2305" cy="483"/>
          </a:xfrm>
        </p:grpSpPr>
        <p:sp>
          <p:nvSpPr>
            <p:cNvPr id="75804" name="Rectangle 59"/>
            <p:cNvSpPr>
              <a:spLocks noChangeArrowheads="1"/>
            </p:cNvSpPr>
            <p:nvPr/>
          </p:nvSpPr>
          <p:spPr bwMode="auto">
            <a:xfrm>
              <a:off x="1758" y="3128"/>
              <a:ext cx="2272" cy="450"/>
            </a:xfrm>
            <a:prstGeom prst="rect">
              <a:avLst/>
            </a:prstGeom>
            <a:solidFill>
              <a:schemeClr val="tx1"/>
            </a:solidFill>
            <a:ln w="9525">
              <a:solidFill>
                <a:schemeClr val="bg2"/>
              </a:solidFill>
              <a:miter lim="800000"/>
              <a:headEnd/>
              <a:tailEnd/>
            </a:ln>
          </p:spPr>
          <p:txBody>
            <a:bodyPr/>
            <a:lstStyle/>
            <a:p>
              <a:pPr fontAlgn="base">
                <a:spcBef>
                  <a:spcPct val="0"/>
                </a:spcBef>
                <a:spcAft>
                  <a:spcPct val="0"/>
                </a:spcAft>
              </a:pPr>
              <a:endParaRPr lang="en-US" sz="2400">
                <a:solidFill>
                  <a:srgbClr val="FFFFFF"/>
                </a:solidFill>
                <a:latin typeface="Times" charset="0"/>
                <a:ea typeface="ＭＳ Ｐゴシック" charset="0"/>
              </a:endParaRPr>
            </a:p>
          </p:txBody>
        </p:sp>
        <p:sp>
          <p:nvSpPr>
            <p:cNvPr id="75805" name="Rectangle 60"/>
            <p:cNvSpPr>
              <a:spLocks noChangeArrowheads="1"/>
            </p:cNvSpPr>
            <p:nvPr/>
          </p:nvSpPr>
          <p:spPr bwMode="auto">
            <a:xfrm>
              <a:off x="1742" y="3111"/>
              <a:ext cx="2305" cy="483"/>
            </a:xfrm>
            <a:prstGeom prst="rect">
              <a:avLst/>
            </a:prstGeom>
            <a:solidFill>
              <a:schemeClr val="tx1"/>
            </a:solidFill>
            <a:ln w="25400">
              <a:solidFill>
                <a:schemeClr val="bg2"/>
              </a:solidFill>
              <a:miter lim="800000"/>
              <a:headEnd/>
              <a:tailEnd/>
            </a:ln>
          </p:spPr>
          <p:txBody>
            <a:bodyPr/>
            <a:lstStyle/>
            <a:p>
              <a:pPr fontAlgn="base">
                <a:spcBef>
                  <a:spcPct val="0"/>
                </a:spcBef>
                <a:spcAft>
                  <a:spcPct val="0"/>
                </a:spcAft>
              </a:pPr>
              <a:endParaRPr lang="en-US" sz="2400">
                <a:solidFill>
                  <a:srgbClr val="FFFFFF"/>
                </a:solidFill>
                <a:latin typeface="Times" charset="0"/>
                <a:ea typeface="ＭＳ Ｐゴシック" charset="0"/>
              </a:endParaRPr>
            </a:p>
          </p:txBody>
        </p:sp>
      </p:grpSp>
      <p:sp>
        <p:nvSpPr>
          <p:cNvPr id="75794" name="Rectangle 62"/>
          <p:cNvSpPr>
            <a:spLocks noChangeArrowheads="1"/>
          </p:cNvSpPr>
          <p:nvPr/>
        </p:nvSpPr>
        <p:spPr bwMode="auto">
          <a:xfrm>
            <a:off x="3114675" y="5065713"/>
            <a:ext cx="31210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700">
                <a:solidFill>
                  <a:srgbClr val="1C1C1C"/>
                </a:solidFill>
                <a:latin typeface="Arial" charset="0"/>
                <a:ea typeface="ＭＳ Ｐゴシック" charset="0"/>
              </a:rPr>
              <a:t>90 day central blinded telephone</a:t>
            </a:r>
            <a:endParaRPr lang="en-US" sz="2400">
              <a:solidFill>
                <a:srgbClr val="FFFFFF"/>
              </a:solidFill>
              <a:latin typeface="Times" charset="0"/>
              <a:ea typeface="ＭＳ Ｐゴシック" charset="0"/>
            </a:endParaRPr>
          </a:p>
        </p:txBody>
      </p:sp>
      <p:sp>
        <p:nvSpPr>
          <p:cNvPr id="75795" name="Rectangle 63"/>
          <p:cNvSpPr>
            <a:spLocks noChangeArrowheads="1"/>
          </p:cNvSpPr>
          <p:nvPr/>
        </p:nvSpPr>
        <p:spPr bwMode="auto">
          <a:xfrm>
            <a:off x="3313113" y="5311775"/>
            <a:ext cx="270033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700">
                <a:solidFill>
                  <a:srgbClr val="1C1C1C"/>
                </a:solidFill>
                <a:latin typeface="Arial" charset="0"/>
                <a:ea typeface="ＭＳ Ｐゴシック" charset="0"/>
              </a:rPr>
              <a:t>follow up and end of the trial</a:t>
            </a:r>
            <a:endParaRPr lang="en-US" sz="2400">
              <a:solidFill>
                <a:srgbClr val="FFFFFF"/>
              </a:solidFill>
              <a:latin typeface="Times" charset="0"/>
              <a:ea typeface="ＭＳ Ｐゴシック" charset="0"/>
            </a:endParaRPr>
          </a:p>
        </p:txBody>
      </p:sp>
      <p:sp>
        <p:nvSpPr>
          <p:cNvPr id="75796" name="Line 72"/>
          <p:cNvSpPr>
            <a:spLocks noChangeShapeType="1"/>
          </p:cNvSpPr>
          <p:nvPr/>
        </p:nvSpPr>
        <p:spPr bwMode="auto">
          <a:xfrm>
            <a:off x="4572000" y="3124200"/>
            <a:ext cx="0" cy="53340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spAutoFit/>
          </a:bodyPr>
          <a:lstStyle/>
          <a:p>
            <a:pPr fontAlgn="base">
              <a:spcBef>
                <a:spcPct val="0"/>
              </a:spcBef>
              <a:spcAft>
                <a:spcPct val="0"/>
              </a:spcAft>
            </a:pPr>
            <a:endParaRPr lang="en-GB" sz="2400">
              <a:solidFill>
                <a:srgbClr val="FFFFFF"/>
              </a:solidFill>
              <a:latin typeface="Times" charset="0"/>
              <a:ea typeface="ＭＳ Ｐゴシック" charset="0"/>
            </a:endParaRPr>
          </a:p>
        </p:txBody>
      </p:sp>
      <p:cxnSp>
        <p:nvCxnSpPr>
          <p:cNvPr id="75797" name="AutoShape 73"/>
          <p:cNvCxnSpPr>
            <a:cxnSpLocks noChangeShapeType="1"/>
            <a:stCxn id="75813" idx="2"/>
            <a:endCxn id="75811" idx="1"/>
          </p:cNvCxnSpPr>
          <p:nvPr/>
        </p:nvCxnSpPr>
        <p:spPr bwMode="auto">
          <a:xfrm rot="16200000" flipH="1">
            <a:off x="5100638" y="2070100"/>
            <a:ext cx="231775" cy="1247775"/>
          </a:xfrm>
          <a:prstGeom prst="bentConnector2">
            <a:avLst/>
          </a:prstGeom>
          <a:noFill/>
          <a:ln w="38100">
            <a:solidFill>
              <a:schemeClr val="bg2"/>
            </a:solidFill>
            <a:miter lim="800000"/>
            <a:headEnd/>
            <a:tailEnd type="triangle" w="med" len="med"/>
          </a:ln>
          <a:extLst>
            <a:ext uri="{909E8E84-426E-40DD-AFC4-6F175D3DCCD1}">
              <a14:hiddenFill xmlns:a14="http://schemas.microsoft.com/office/drawing/2010/main">
                <a:noFill/>
              </a14:hiddenFill>
            </a:ext>
          </a:extLst>
        </p:spPr>
      </p:cxnSp>
      <p:cxnSp>
        <p:nvCxnSpPr>
          <p:cNvPr id="75798" name="AutoShape 74"/>
          <p:cNvCxnSpPr>
            <a:cxnSpLocks noChangeShapeType="1"/>
            <a:stCxn id="75813" idx="2"/>
            <a:endCxn id="75809" idx="3"/>
          </p:cNvCxnSpPr>
          <p:nvPr/>
        </p:nvCxnSpPr>
        <p:spPr bwMode="auto">
          <a:xfrm rot="5400000">
            <a:off x="3832225" y="2049463"/>
            <a:ext cx="231775" cy="1289050"/>
          </a:xfrm>
          <a:prstGeom prst="bentConnector2">
            <a:avLst/>
          </a:prstGeom>
          <a:noFill/>
          <a:ln w="38100">
            <a:solidFill>
              <a:schemeClr val="bg2"/>
            </a:solidFill>
            <a:miter lim="800000"/>
            <a:headEnd/>
            <a:tailEnd type="triangle" w="med" len="med"/>
          </a:ln>
          <a:extLst>
            <a:ext uri="{909E8E84-426E-40DD-AFC4-6F175D3DCCD1}">
              <a14:hiddenFill xmlns:a14="http://schemas.microsoft.com/office/drawing/2010/main">
                <a:noFill/>
              </a14:hiddenFill>
            </a:ext>
          </a:extLst>
        </p:spPr>
      </p:cxnSp>
      <p:sp>
        <p:nvSpPr>
          <p:cNvPr id="75799" name="Line 75"/>
          <p:cNvSpPr>
            <a:spLocks noChangeShapeType="1"/>
          </p:cNvSpPr>
          <p:nvPr/>
        </p:nvSpPr>
        <p:spPr bwMode="auto">
          <a:xfrm>
            <a:off x="4572000" y="4419600"/>
            <a:ext cx="0" cy="53340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spAutoFit/>
          </a:bodyPr>
          <a:lstStyle/>
          <a:p>
            <a:pPr fontAlgn="base">
              <a:spcBef>
                <a:spcPct val="0"/>
              </a:spcBef>
              <a:spcAft>
                <a:spcPct val="0"/>
              </a:spcAft>
            </a:pPr>
            <a:endParaRPr lang="en-GB" sz="2400">
              <a:solidFill>
                <a:srgbClr val="FFFFFF"/>
              </a:solidFill>
              <a:latin typeface="Times" charset="0"/>
              <a:ea typeface="ＭＳ Ｐゴシック" charset="0"/>
            </a:endParaRPr>
          </a:p>
        </p:txBody>
      </p:sp>
      <p:pic>
        <p:nvPicPr>
          <p:cNvPr id="75800" name="Picture 18" descr="Logo rounded di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5038" y="0"/>
            <a:ext cx="5889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02" name="Rectangle 43"/>
          <p:cNvSpPr>
            <a:spLocks noChangeArrowheads="1"/>
          </p:cNvSpPr>
          <p:nvPr/>
        </p:nvSpPr>
        <p:spPr bwMode="auto">
          <a:xfrm>
            <a:off x="1447800" y="2667000"/>
            <a:ext cx="152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fontAlgn="base">
              <a:spcBef>
                <a:spcPct val="0"/>
              </a:spcBef>
              <a:spcAft>
                <a:spcPct val="0"/>
              </a:spcAft>
            </a:pPr>
            <a:r>
              <a:rPr lang="en-US" sz="1700">
                <a:solidFill>
                  <a:srgbClr val="1C1C1C"/>
                </a:solidFill>
                <a:latin typeface="Arial" charset="0"/>
                <a:ea typeface="ＭＳ Ｐゴシック" charset="0"/>
              </a:rPr>
              <a:t>(triple therapy)</a:t>
            </a:r>
            <a:endParaRPr lang="en-US" sz="2400">
              <a:solidFill>
                <a:srgbClr val="FFFFFF"/>
              </a:solidFill>
              <a:latin typeface="Times" charset="0"/>
              <a:ea typeface="ＭＳ Ｐゴシック" charset="0"/>
            </a:endParaRPr>
          </a:p>
        </p:txBody>
      </p:sp>
      <p:sp>
        <p:nvSpPr>
          <p:cNvPr id="75803" name="Rectangle 38"/>
          <p:cNvSpPr>
            <a:spLocks noChangeArrowheads="1"/>
          </p:cNvSpPr>
          <p:nvPr/>
        </p:nvSpPr>
        <p:spPr bwMode="auto">
          <a:xfrm>
            <a:off x="6096000" y="2405063"/>
            <a:ext cx="1828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fontAlgn="base">
              <a:spcBef>
                <a:spcPct val="0"/>
              </a:spcBef>
              <a:spcAft>
                <a:spcPct val="0"/>
              </a:spcAft>
            </a:pPr>
            <a:r>
              <a:rPr lang="en-US" sz="1700">
                <a:solidFill>
                  <a:srgbClr val="1C1C1C"/>
                </a:solidFill>
                <a:latin typeface="Arial" charset="0"/>
                <a:ea typeface="ＭＳ Ｐゴシック" charset="0"/>
              </a:rPr>
              <a:t>Guideline therapy</a:t>
            </a:r>
            <a:endParaRPr lang="en-US" sz="2400">
              <a:solidFill>
                <a:srgbClr val="FFFFFF"/>
              </a:solidFill>
              <a:latin typeface="Times" charset="0"/>
              <a:ea typeface="ＭＳ Ｐゴシック" charset="0"/>
            </a:endParaRPr>
          </a:p>
        </p:txBody>
      </p:sp>
      <p:sp>
        <p:nvSpPr>
          <p:cNvPr id="39" name="Title 4"/>
          <p:cNvSpPr txBox="1">
            <a:spLocks/>
          </p:cNvSpPr>
          <p:nvPr/>
        </p:nvSpPr>
        <p:spPr bwMode="auto">
          <a:xfrm>
            <a:off x="6477000" y="6477000"/>
            <a:ext cx="266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Times" charset="0"/>
                <a:ea typeface="ＭＳ Ｐゴシック" charset="0"/>
                <a:cs typeface="ＭＳ Ｐゴシック" charset="0"/>
              </a:defRPr>
            </a:lvl1pPr>
            <a:lvl2pPr marL="742950" indent="-285750" defTabSz="457200" eaLnBrk="0" hangingPunct="0">
              <a:defRPr sz="2400">
                <a:solidFill>
                  <a:schemeClr val="tx1"/>
                </a:solidFill>
                <a:latin typeface="Times" charset="0"/>
                <a:ea typeface="ＭＳ Ｐゴシック" charset="0"/>
              </a:defRPr>
            </a:lvl2pPr>
            <a:lvl3pPr marL="1143000" indent="-228600" defTabSz="457200" eaLnBrk="0" hangingPunct="0">
              <a:defRPr sz="2400">
                <a:solidFill>
                  <a:schemeClr val="tx1"/>
                </a:solidFill>
                <a:latin typeface="Times" charset="0"/>
                <a:ea typeface="ＭＳ Ｐゴシック" charset="0"/>
              </a:defRPr>
            </a:lvl3pPr>
            <a:lvl4pPr marL="1600200" indent="-228600" defTabSz="457200" eaLnBrk="0" hangingPunct="0">
              <a:defRPr sz="2400">
                <a:solidFill>
                  <a:schemeClr val="tx1"/>
                </a:solidFill>
                <a:latin typeface="Times" charset="0"/>
                <a:ea typeface="ＭＳ Ｐゴシック" charset="0"/>
              </a:defRPr>
            </a:lvl4pPr>
            <a:lvl5pPr marL="2057400" indent="-228600" defTabSz="4572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fontAlgn="base" hangingPunct="1">
              <a:lnSpc>
                <a:spcPct val="90000"/>
              </a:lnSpc>
              <a:spcBef>
                <a:spcPct val="0"/>
              </a:spcBef>
              <a:spcAft>
                <a:spcPct val="0"/>
              </a:spcAft>
            </a:pPr>
            <a:r>
              <a:rPr lang="en-GB" sz="2000" dirty="0" err="1">
                <a:solidFill>
                  <a:srgbClr val="E2FA2E"/>
                </a:solidFill>
                <a:latin typeface="Verdana" charset="0"/>
              </a:rPr>
              <a:t>www.tardistrial.org</a:t>
            </a:r>
            <a:endParaRPr lang="en-GB" sz="2000" dirty="0">
              <a:solidFill>
                <a:srgbClr val="E2FA2E"/>
              </a:solidFill>
              <a:latin typeface="Verdana" charset="0"/>
            </a:endParaRPr>
          </a:p>
        </p:txBody>
      </p:sp>
    </p:spTree>
    <p:extLst>
      <p:ext uri="{BB962C8B-B14F-4D97-AF65-F5344CB8AC3E}">
        <p14:creationId xmlns:p14="http://schemas.microsoft.com/office/powerpoint/2010/main" val="13050213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a typeface="ＭＳ Ｐゴシック" charset="-128"/>
                <a:cs typeface="ＭＳ Ｐゴシック" charset="-128"/>
              </a:rPr>
              <a:t>TARDIS: Trial summary</a:t>
            </a:r>
            <a:endParaRPr lang="en-US" dirty="0" smtClean="0">
              <a:ea typeface="ＭＳ Ｐゴシック" charset="-128"/>
              <a:cs typeface="ＭＳ Ｐゴシック" charset="-128"/>
            </a:endParaRPr>
          </a:p>
        </p:txBody>
      </p:sp>
      <p:sp>
        <p:nvSpPr>
          <p:cNvPr id="5" name="Content Placeholder 4"/>
          <p:cNvSpPr>
            <a:spLocks noGrp="1"/>
          </p:cNvSpPr>
          <p:nvPr>
            <p:ph idx="1"/>
          </p:nvPr>
        </p:nvSpPr>
        <p:spPr/>
        <p:txBody>
          <a:bodyPr/>
          <a:lstStyle/>
          <a:p>
            <a:pPr>
              <a:buNone/>
            </a:pPr>
            <a:r>
              <a:rPr lang="en-US" dirty="0">
                <a:latin typeface="Verdana" charset="0"/>
              </a:rPr>
              <a:t>Timeline					1 Apr 2009 – </a:t>
            </a:r>
          </a:p>
          <a:p>
            <a:pPr>
              <a:buNone/>
            </a:pPr>
            <a:r>
              <a:rPr lang="en-US" dirty="0">
                <a:latin typeface="Verdana" charset="0"/>
              </a:rPr>
              <a:t>							30 Mar 2017</a:t>
            </a:r>
          </a:p>
          <a:p>
            <a:pPr>
              <a:buNone/>
            </a:pPr>
            <a:endParaRPr lang="en-US" dirty="0">
              <a:latin typeface="Verdana" charset="0"/>
            </a:endParaRPr>
          </a:p>
          <a:p>
            <a:pPr>
              <a:buNone/>
            </a:pPr>
            <a:r>
              <a:rPr lang="en-US" dirty="0">
                <a:latin typeface="Verdana" charset="0"/>
              </a:rPr>
              <a:t>UK sites					106 of 135</a:t>
            </a:r>
          </a:p>
          <a:p>
            <a:pPr>
              <a:buNone/>
            </a:pPr>
            <a:r>
              <a:rPr lang="en-US" dirty="0">
                <a:latin typeface="Verdana" charset="0"/>
              </a:rPr>
              <a:t>Countries					    4</a:t>
            </a:r>
          </a:p>
          <a:p>
            <a:pPr>
              <a:buNone/>
            </a:pPr>
            <a:r>
              <a:rPr lang="en-US" dirty="0">
                <a:latin typeface="Verdana" charset="0"/>
              </a:rPr>
              <a:t>	Overseas sites			    7</a:t>
            </a:r>
          </a:p>
          <a:p>
            <a:pPr>
              <a:buNone/>
            </a:pPr>
            <a:r>
              <a:rPr lang="en-US" dirty="0">
                <a:latin typeface="Verdana" charset="0"/>
              </a:rPr>
              <a:t>	Countries in start up		    </a:t>
            </a:r>
            <a:r>
              <a:rPr lang="en-US" dirty="0" smtClean="0">
                <a:latin typeface="Verdana" charset="0"/>
              </a:rPr>
              <a:t>2</a:t>
            </a:r>
            <a:endParaRPr lang="en-US" dirty="0">
              <a:latin typeface="Verdana" charset="0"/>
            </a:endParaRPr>
          </a:p>
        </p:txBody>
      </p:sp>
      <p:sp>
        <p:nvSpPr>
          <p:cNvPr id="77826" name="Title 4"/>
          <p:cNvSpPr txBox="1">
            <a:spLocks/>
          </p:cNvSpPr>
          <p:nvPr/>
        </p:nvSpPr>
        <p:spPr bwMode="auto">
          <a:xfrm>
            <a:off x="6477000" y="6477000"/>
            <a:ext cx="266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Times" charset="0"/>
                <a:ea typeface="ＭＳ Ｐゴシック" charset="0"/>
                <a:cs typeface="ＭＳ Ｐゴシック" charset="0"/>
              </a:defRPr>
            </a:lvl1pPr>
            <a:lvl2pPr marL="742950" indent="-285750" defTabSz="457200" eaLnBrk="0" hangingPunct="0">
              <a:defRPr sz="2400">
                <a:solidFill>
                  <a:schemeClr val="tx1"/>
                </a:solidFill>
                <a:latin typeface="Times" charset="0"/>
                <a:ea typeface="ＭＳ Ｐゴシック" charset="0"/>
              </a:defRPr>
            </a:lvl2pPr>
            <a:lvl3pPr marL="1143000" indent="-228600" defTabSz="457200" eaLnBrk="0" hangingPunct="0">
              <a:defRPr sz="2400">
                <a:solidFill>
                  <a:schemeClr val="tx1"/>
                </a:solidFill>
                <a:latin typeface="Times" charset="0"/>
                <a:ea typeface="ＭＳ Ｐゴシック" charset="0"/>
              </a:defRPr>
            </a:lvl3pPr>
            <a:lvl4pPr marL="1600200" indent="-228600" defTabSz="457200" eaLnBrk="0" hangingPunct="0">
              <a:defRPr sz="2400">
                <a:solidFill>
                  <a:schemeClr val="tx1"/>
                </a:solidFill>
                <a:latin typeface="Times" charset="0"/>
                <a:ea typeface="ＭＳ Ｐゴシック" charset="0"/>
              </a:defRPr>
            </a:lvl4pPr>
            <a:lvl5pPr marL="2057400" indent="-228600" defTabSz="4572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fontAlgn="base" hangingPunct="1">
              <a:lnSpc>
                <a:spcPct val="90000"/>
              </a:lnSpc>
              <a:spcBef>
                <a:spcPct val="0"/>
              </a:spcBef>
              <a:spcAft>
                <a:spcPct val="0"/>
              </a:spcAft>
            </a:pPr>
            <a:r>
              <a:rPr lang="en-GB" sz="2000" dirty="0" err="1">
                <a:solidFill>
                  <a:srgbClr val="E2FA2E"/>
                </a:solidFill>
                <a:latin typeface="Verdana" charset="0"/>
              </a:rPr>
              <a:t>www.tardistrial.org</a:t>
            </a:r>
            <a:endParaRPr lang="en-GB" sz="2000" dirty="0">
              <a:solidFill>
                <a:srgbClr val="E2FA2E"/>
              </a:solidFill>
              <a:latin typeface="Verdana" charset="0"/>
            </a:endParaRPr>
          </a:p>
        </p:txBody>
      </p:sp>
      <p:pic>
        <p:nvPicPr>
          <p:cNvPr id="9" name="Picture 18" descr="Logo rounded di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5038" y="0"/>
            <a:ext cx="5889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640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FFFF00"/>
                </a:solidFill>
                <a:ea typeface="ＭＳ Ｐゴシック" charset="0"/>
                <a:cs typeface="ＭＳ Ｐゴシック" charset="0"/>
              </a:rPr>
              <a:t>TARDIS: Countries </a:t>
            </a:r>
            <a:r>
              <a:rPr lang="en-US" dirty="0" smtClean="0">
                <a:solidFill>
                  <a:srgbClr val="FFFF00"/>
                </a:solidFill>
                <a:ea typeface="ＭＳ Ｐゴシック" charset="0"/>
                <a:cs typeface="ＭＳ Ｐゴシック" charset="0"/>
              </a:rPr>
              <a:t>(</a:t>
            </a:r>
            <a:r>
              <a:rPr lang="en-US" dirty="0" err="1" smtClean="0">
                <a:solidFill>
                  <a:srgbClr val="FFFF00"/>
                </a:solidFill>
                <a:ea typeface="ＭＳ Ｐゴシック" charset="0"/>
                <a:cs typeface="ＭＳ Ｐゴシック" charset="0"/>
              </a:rPr>
              <a:t>centres</a:t>
            </a:r>
            <a:r>
              <a:rPr lang="en-US" dirty="0" smtClean="0">
                <a:solidFill>
                  <a:srgbClr val="FFFF00"/>
                </a:solidFill>
                <a:ea typeface="ＭＳ Ｐゴシック" charset="0"/>
                <a:cs typeface="ＭＳ Ｐゴシック" charset="0"/>
              </a:rPr>
              <a:t>)</a:t>
            </a:r>
            <a:endParaRPr lang="en-US" dirty="0">
              <a:solidFill>
                <a:srgbClr val="FFFF00"/>
              </a:solidFill>
              <a:ea typeface="ＭＳ Ｐゴシック" charset="0"/>
              <a:cs typeface="ＭＳ Ｐゴシック" charset="0"/>
            </a:endParaRPr>
          </a:p>
        </p:txBody>
      </p:sp>
      <p:sp>
        <p:nvSpPr>
          <p:cNvPr id="57347" name="Content Placeholder 2"/>
          <p:cNvSpPr>
            <a:spLocks noGrp="1"/>
          </p:cNvSpPr>
          <p:nvPr>
            <p:ph idx="1"/>
          </p:nvPr>
        </p:nvSpPr>
        <p:spPr/>
        <p:txBody>
          <a:bodyPr>
            <a:normAutofit/>
          </a:bodyPr>
          <a:lstStyle/>
          <a:p>
            <a:pPr>
              <a:buFont typeface="Wingdings 3" charset="0"/>
              <a:buNone/>
            </a:pPr>
            <a:r>
              <a:rPr lang="en-US" sz="2400" dirty="0">
                <a:solidFill>
                  <a:srgbClr val="FFFFFF"/>
                </a:solidFill>
                <a:latin typeface="Verdana" charset="0"/>
                <a:ea typeface="MS PGothic" charset="0"/>
              </a:rPr>
              <a:t>Active:</a:t>
            </a:r>
          </a:p>
          <a:p>
            <a:r>
              <a:rPr lang="en-US" sz="2400" dirty="0" smtClean="0">
                <a:solidFill>
                  <a:srgbClr val="FFFFFF"/>
                </a:solidFill>
                <a:latin typeface="Verdana" charset="0"/>
                <a:ea typeface="MS PGothic" charset="0"/>
              </a:rPr>
              <a:t>Denmark		    3</a:t>
            </a:r>
            <a:endParaRPr lang="en-US" sz="2400" dirty="0">
              <a:solidFill>
                <a:srgbClr val="FFFFFF"/>
              </a:solidFill>
              <a:latin typeface="Verdana" charset="0"/>
              <a:ea typeface="MS PGothic" charset="0"/>
            </a:endParaRPr>
          </a:p>
          <a:p>
            <a:r>
              <a:rPr lang="en-US" sz="2400" dirty="0" smtClean="0">
                <a:solidFill>
                  <a:srgbClr val="FFFFFF"/>
                </a:solidFill>
                <a:latin typeface="Verdana" charset="0"/>
                <a:ea typeface="MS PGothic" charset="0"/>
              </a:rPr>
              <a:t>Georgia		    3</a:t>
            </a:r>
            <a:endParaRPr lang="en-US" sz="2400" dirty="0">
              <a:solidFill>
                <a:srgbClr val="FFFFFF"/>
              </a:solidFill>
              <a:latin typeface="Verdana" charset="0"/>
              <a:ea typeface="MS PGothic" charset="0"/>
            </a:endParaRPr>
          </a:p>
          <a:p>
            <a:r>
              <a:rPr lang="en-US" sz="2400" dirty="0">
                <a:solidFill>
                  <a:srgbClr val="FFFFFF"/>
                </a:solidFill>
                <a:latin typeface="Verdana" charset="0"/>
                <a:ea typeface="MS PGothic" charset="0"/>
              </a:rPr>
              <a:t>New </a:t>
            </a:r>
            <a:r>
              <a:rPr lang="en-US" sz="2400" dirty="0" smtClean="0">
                <a:solidFill>
                  <a:srgbClr val="FFFFFF"/>
                </a:solidFill>
                <a:latin typeface="Verdana" charset="0"/>
                <a:ea typeface="MS PGothic" charset="0"/>
              </a:rPr>
              <a:t>Zealand	    1</a:t>
            </a:r>
          </a:p>
          <a:p>
            <a:r>
              <a:rPr lang="en-US" sz="2400" dirty="0" smtClean="0">
                <a:solidFill>
                  <a:srgbClr val="FFFFFF"/>
                </a:solidFill>
                <a:latin typeface="Verdana" charset="0"/>
                <a:ea typeface="MS PGothic" charset="0"/>
              </a:rPr>
              <a:t>UK</a:t>
            </a:r>
            <a:r>
              <a:rPr lang="en-US" sz="2400" dirty="0">
                <a:solidFill>
                  <a:srgbClr val="FFFFFF"/>
                </a:solidFill>
                <a:latin typeface="Verdana" charset="0"/>
                <a:ea typeface="MS PGothic" charset="0"/>
              </a:rPr>
              <a:t>			</a:t>
            </a:r>
            <a:r>
              <a:rPr lang="en-US" sz="2400" dirty="0" smtClean="0">
                <a:solidFill>
                  <a:srgbClr val="FFFFFF"/>
                </a:solidFill>
                <a:latin typeface="Verdana" charset="0"/>
                <a:ea typeface="MS PGothic" charset="0"/>
              </a:rPr>
              <a:t>106</a:t>
            </a:r>
            <a:endParaRPr lang="en-US" sz="2400" dirty="0">
              <a:solidFill>
                <a:srgbClr val="FFFFFF"/>
              </a:solidFill>
              <a:latin typeface="Verdana" charset="0"/>
              <a:ea typeface="MS PGothic" charset="0"/>
            </a:endParaRPr>
          </a:p>
        </p:txBody>
      </p:sp>
      <p:sp>
        <p:nvSpPr>
          <p:cNvPr id="7" name="Title 4"/>
          <p:cNvSpPr txBox="1">
            <a:spLocks/>
          </p:cNvSpPr>
          <p:nvPr/>
        </p:nvSpPr>
        <p:spPr bwMode="auto">
          <a:xfrm>
            <a:off x="6477000" y="6477000"/>
            <a:ext cx="266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Times" charset="0"/>
                <a:ea typeface="ＭＳ Ｐゴシック" charset="0"/>
                <a:cs typeface="ＭＳ Ｐゴシック" charset="0"/>
              </a:defRPr>
            </a:lvl1pPr>
            <a:lvl2pPr marL="742950" indent="-285750" defTabSz="457200" eaLnBrk="0" hangingPunct="0">
              <a:defRPr sz="2400">
                <a:solidFill>
                  <a:schemeClr val="tx1"/>
                </a:solidFill>
                <a:latin typeface="Times" charset="0"/>
                <a:ea typeface="ＭＳ Ｐゴシック" charset="0"/>
              </a:defRPr>
            </a:lvl2pPr>
            <a:lvl3pPr marL="1143000" indent="-228600" defTabSz="457200" eaLnBrk="0" hangingPunct="0">
              <a:defRPr sz="2400">
                <a:solidFill>
                  <a:schemeClr val="tx1"/>
                </a:solidFill>
                <a:latin typeface="Times" charset="0"/>
                <a:ea typeface="ＭＳ Ｐゴシック" charset="0"/>
              </a:defRPr>
            </a:lvl3pPr>
            <a:lvl4pPr marL="1600200" indent="-228600" defTabSz="457200" eaLnBrk="0" hangingPunct="0">
              <a:defRPr sz="2400">
                <a:solidFill>
                  <a:schemeClr val="tx1"/>
                </a:solidFill>
                <a:latin typeface="Times" charset="0"/>
                <a:ea typeface="ＭＳ Ｐゴシック" charset="0"/>
              </a:defRPr>
            </a:lvl4pPr>
            <a:lvl5pPr marL="2057400" indent="-228600" defTabSz="4572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fontAlgn="base" hangingPunct="1">
              <a:lnSpc>
                <a:spcPct val="90000"/>
              </a:lnSpc>
              <a:spcBef>
                <a:spcPct val="0"/>
              </a:spcBef>
              <a:spcAft>
                <a:spcPct val="0"/>
              </a:spcAft>
            </a:pPr>
            <a:r>
              <a:rPr lang="en-GB" sz="2000" dirty="0" err="1">
                <a:solidFill>
                  <a:srgbClr val="E2FA2E"/>
                </a:solidFill>
                <a:latin typeface="Verdana" charset="0"/>
              </a:rPr>
              <a:t>www.tardistrial.org</a:t>
            </a:r>
            <a:endParaRPr lang="en-GB" sz="2000" dirty="0">
              <a:solidFill>
                <a:srgbClr val="E2FA2E"/>
              </a:solidFill>
              <a:latin typeface="Verdana" charset="0"/>
            </a:endParaRPr>
          </a:p>
        </p:txBody>
      </p:sp>
      <p:pic>
        <p:nvPicPr>
          <p:cNvPr id="8" name="Picture 18" descr="Logo rounded di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5038" y="0"/>
            <a:ext cx="5889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417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FF00"/>
                </a:solidFill>
                <a:ea typeface="ＭＳ Ｐゴシック" charset="0"/>
                <a:cs typeface="ＭＳ Ｐゴシック" charset="0"/>
              </a:rPr>
              <a:t>TARDIS: UK </a:t>
            </a:r>
            <a:endParaRPr lang="en-US" dirty="0">
              <a:solidFill>
                <a:srgbClr val="FFFF00"/>
              </a:solidFill>
              <a:ea typeface="ＭＳ Ｐゴシック" charset="0"/>
              <a:cs typeface="ＭＳ Ｐゴシック" charset="0"/>
            </a:endParaRPr>
          </a:p>
        </p:txBody>
      </p:sp>
      <p:pic>
        <p:nvPicPr>
          <p:cNvPr id="4" name="Content Placeholder 3" descr="Screen Shot 2015-09-09 at 14.28.13.png"/>
          <p:cNvPicPr>
            <a:picLocks noGrp="1" noChangeAspect="1"/>
          </p:cNvPicPr>
          <p:nvPr>
            <p:ph sz="half" idx="1"/>
          </p:nvPr>
        </p:nvPicPr>
        <p:blipFill>
          <a:blip r:embed="rId3">
            <a:extLst>
              <a:ext uri="{28A0092B-C50C-407E-A947-70E740481C1C}">
                <a14:useLocalDpi xmlns:a14="http://schemas.microsoft.com/office/drawing/2010/main" val="0"/>
              </a:ext>
            </a:extLst>
          </a:blip>
          <a:srcRect l="853" r="853"/>
          <a:stretch>
            <a:fillRect/>
          </a:stretch>
        </p:blipFill>
        <p:spPr>
          <a:xfrm>
            <a:off x="179512" y="1395011"/>
            <a:ext cx="4142887" cy="4642835"/>
          </a:xfrm>
        </p:spPr>
      </p:pic>
      <p:sp>
        <p:nvSpPr>
          <p:cNvPr id="6" name="Title 4"/>
          <p:cNvSpPr txBox="1">
            <a:spLocks/>
          </p:cNvSpPr>
          <p:nvPr/>
        </p:nvSpPr>
        <p:spPr bwMode="auto">
          <a:xfrm>
            <a:off x="6477000" y="6477000"/>
            <a:ext cx="266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Times" charset="0"/>
                <a:ea typeface="ＭＳ Ｐゴシック" charset="0"/>
                <a:cs typeface="ＭＳ Ｐゴシック" charset="0"/>
              </a:defRPr>
            </a:lvl1pPr>
            <a:lvl2pPr marL="742950" indent="-285750" defTabSz="457200" eaLnBrk="0" hangingPunct="0">
              <a:defRPr sz="2400">
                <a:solidFill>
                  <a:schemeClr val="tx1"/>
                </a:solidFill>
                <a:latin typeface="Times" charset="0"/>
                <a:ea typeface="ＭＳ Ｐゴシック" charset="0"/>
              </a:defRPr>
            </a:lvl2pPr>
            <a:lvl3pPr marL="1143000" indent="-228600" defTabSz="457200" eaLnBrk="0" hangingPunct="0">
              <a:defRPr sz="2400">
                <a:solidFill>
                  <a:schemeClr val="tx1"/>
                </a:solidFill>
                <a:latin typeface="Times" charset="0"/>
                <a:ea typeface="ＭＳ Ｐゴシック" charset="0"/>
              </a:defRPr>
            </a:lvl3pPr>
            <a:lvl4pPr marL="1600200" indent="-228600" defTabSz="457200" eaLnBrk="0" hangingPunct="0">
              <a:defRPr sz="2400">
                <a:solidFill>
                  <a:schemeClr val="tx1"/>
                </a:solidFill>
                <a:latin typeface="Times" charset="0"/>
                <a:ea typeface="ＭＳ Ｐゴシック" charset="0"/>
              </a:defRPr>
            </a:lvl4pPr>
            <a:lvl5pPr marL="2057400" indent="-228600" defTabSz="4572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fontAlgn="base" hangingPunct="1">
              <a:lnSpc>
                <a:spcPct val="90000"/>
              </a:lnSpc>
              <a:spcBef>
                <a:spcPct val="0"/>
              </a:spcBef>
              <a:spcAft>
                <a:spcPct val="0"/>
              </a:spcAft>
            </a:pPr>
            <a:r>
              <a:rPr lang="en-GB" sz="2000" dirty="0" err="1">
                <a:solidFill>
                  <a:srgbClr val="E2FA2E"/>
                </a:solidFill>
                <a:latin typeface="Verdana" charset="0"/>
              </a:rPr>
              <a:t>www.tardistrial.org</a:t>
            </a:r>
            <a:endParaRPr lang="en-GB" sz="2000" dirty="0">
              <a:solidFill>
                <a:srgbClr val="E2FA2E"/>
              </a:solidFill>
              <a:latin typeface="Verdana" charset="0"/>
            </a:endParaRPr>
          </a:p>
        </p:txBody>
      </p:sp>
      <p:sp>
        <p:nvSpPr>
          <p:cNvPr id="7" name="Content Placeholder 10"/>
          <p:cNvSpPr>
            <a:spLocks noGrp="1"/>
          </p:cNvSpPr>
          <p:nvPr>
            <p:ph sz="half" idx="4294967295"/>
          </p:nvPr>
        </p:nvSpPr>
        <p:spPr>
          <a:xfrm>
            <a:off x="4427984" y="908720"/>
            <a:ext cx="1544960" cy="5949280"/>
          </a:xfrm>
        </p:spPr>
        <p:txBody>
          <a:bodyPr>
            <a:noAutofit/>
          </a:bodyPr>
          <a:lstStyle/>
          <a:p>
            <a:pPr eaLnBrk="1" hangingPunct="1">
              <a:lnSpc>
                <a:spcPct val="80000"/>
              </a:lnSpc>
              <a:buFont typeface="Wingdings" charset="0"/>
              <a:buNone/>
            </a:pPr>
            <a:r>
              <a:rPr lang="en-GB" sz="900" dirty="0">
                <a:solidFill>
                  <a:srgbClr val="FFFFFF"/>
                </a:solidFill>
                <a:latin typeface="Verdana" charset="0"/>
                <a:ea typeface="MS PGothic" charset="0"/>
              </a:rPr>
              <a:t>Aberdeen 	</a:t>
            </a:r>
          </a:p>
          <a:p>
            <a:pPr eaLnBrk="1" hangingPunct="1">
              <a:lnSpc>
                <a:spcPct val="80000"/>
              </a:lnSpc>
              <a:buFont typeface="Wingdings" charset="0"/>
              <a:buNone/>
            </a:pPr>
            <a:r>
              <a:rPr lang="en-GB" sz="900" dirty="0">
                <a:solidFill>
                  <a:srgbClr val="FFFFFF"/>
                </a:solidFill>
                <a:latin typeface="Verdana" charset="0"/>
                <a:ea typeface="MS PGothic" charset="0"/>
              </a:rPr>
              <a:t>Aintree</a:t>
            </a:r>
          </a:p>
          <a:p>
            <a:pPr eaLnBrk="1" hangingPunct="1">
              <a:lnSpc>
                <a:spcPct val="80000"/>
              </a:lnSpc>
              <a:buFont typeface="Wingdings" charset="0"/>
              <a:buNone/>
            </a:pPr>
            <a:r>
              <a:rPr lang="en-GB" sz="900" dirty="0" smtClean="0">
                <a:solidFill>
                  <a:srgbClr val="FFFFFF"/>
                </a:solidFill>
                <a:latin typeface="Verdana" charset="0"/>
                <a:ea typeface="MS PGothic" charset="0"/>
              </a:rPr>
              <a:t>Airdrie</a:t>
            </a:r>
          </a:p>
          <a:p>
            <a:pPr eaLnBrk="1" hangingPunct="1">
              <a:lnSpc>
                <a:spcPct val="80000"/>
              </a:lnSpc>
              <a:buFont typeface="Wingdings" charset="0"/>
              <a:buNone/>
            </a:pPr>
            <a:r>
              <a:rPr lang="en-GB" sz="900" dirty="0" smtClean="0">
                <a:solidFill>
                  <a:srgbClr val="FFFFFF"/>
                </a:solidFill>
                <a:latin typeface="Verdana" charset="0"/>
                <a:ea typeface="MS PGothic" charset="0"/>
              </a:rPr>
              <a:t>Ashford</a:t>
            </a:r>
            <a:endParaRPr lang="en-GB" sz="900" dirty="0">
              <a:solidFill>
                <a:srgbClr val="FFFFFF"/>
              </a:solidFill>
              <a:latin typeface="Verdana" charset="0"/>
              <a:ea typeface="MS PGothic" charset="0"/>
            </a:endParaRPr>
          </a:p>
          <a:p>
            <a:pPr eaLnBrk="1" hangingPunct="1">
              <a:lnSpc>
                <a:spcPct val="80000"/>
              </a:lnSpc>
              <a:buFont typeface="Wingdings" charset="0"/>
              <a:buNone/>
            </a:pPr>
            <a:r>
              <a:rPr lang="en-GB" sz="900" dirty="0" err="1">
                <a:solidFill>
                  <a:srgbClr val="FFFFFF"/>
                </a:solidFill>
                <a:latin typeface="Verdana" charset="0"/>
                <a:ea typeface="MS PGothic" charset="0"/>
              </a:rPr>
              <a:t>Ashington</a:t>
            </a:r>
            <a:r>
              <a:rPr lang="en-GB" sz="900" dirty="0">
                <a:solidFill>
                  <a:srgbClr val="FFFFFF"/>
                </a:solidFill>
                <a:latin typeface="Verdana" charset="0"/>
                <a:ea typeface="MS PGothic" charset="0"/>
              </a:rPr>
              <a:t>:</a:t>
            </a:r>
          </a:p>
          <a:p>
            <a:pPr eaLnBrk="1" hangingPunct="1">
              <a:lnSpc>
                <a:spcPct val="80000"/>
              </a:lnSpc>
              <a:buFont typeface="Wingdings" charset="0"/>
              <a:buNone/>
            </a:pPr>
            <a:r>
              <a:rPr lang="en-GB" sz="900" dirty="0">
                <a:solidFill>
                  <a:srgbClr val="FFFFFF"/>
                </a:solidFill>
                <a:latin typeface="Verdana" charset="0"/>
                <a:ea typeface="MS PGothic" charset="0"/>
              </a:rPr>
              <a:t> Wansbeck/</a:t>
            </a:r>
            <a:r>
              <a:rPr lang="en-GB" sz="900" dirty="0" smtClean="0">
                <a:solidFill>
                  <a:srgbClr val="FFFFFF"/>
                </a:solidFill>
                <a:latin typeface="Verdana" charset="0"/>
                <a:ea typeface="MS PGothic" charset="0"/>
              </a:rPr>
              <a:t>N </a:t>
            </a:r>
            <a:r>
              <a:rPr lang="en-GB" sz="900" dirty="0">
                <a:solidFill>
                  <a:srgbClr val="FFFFFF"/>
                </a:solidFill>
                <a:latin typeface="Verdana" charset="0"/>
                <a:ea typeface="MS PGothic" charset="0"/>
              </a:rPr>
              <a:t>T</a:t>
            </a:r>
            <a:r>
              <a:rPr lang="en-GB" sz="900" dirty="0" smtClean="0">
                <a:solidFill>
                  <a:srgbClr val="FFFFFF"/>
                </a:solidFill>
                <a:latin typeface="Verdana" charset="0"/>
                <a:ea typeface="MS PGothic" charset="0"/>
              </a:rPr>
              <a:t>yneside</a:t>
            </a:r>
          </a:p>
          <a:p>
            <a:pPr eaLnBrk="1" hangingPunct="1">
              <a:lnSpc>
                <a:spcPct val="80000"/>
              </a:lnSpc>
              <a:buFont typeface="Wingdings" charset="0"/>
              <a:buNone/>
            </a:pPr>
            <a:r>
              <a:rPr lang="en-GB" sz="900" dirty="0" smtClean="0">
                <a:solidFill>
                  <a:srgbClr val="FFFFFF"/>
                </a:solidFill>
                <a:latin typeface="Verdana" charset="0"/>
                <a:ea typeface="MS PGothic" charset="0"/>
              </a:rPr>
              <a:t>Ayr</a:t>
            </a:r>
            <a:endParaRPr lang="en-GB" sz="900" dirty="0">
              <a:solidFill>
                <a:srgbClr val="FFFFFF"/>
              </a:solidFill>
              <a:latin typeface="Verdana" charset="0"/>
              <a:ea typeface="MS PGothic" charset="0"/>
            </a:endParaRPr>
          </a:p>
          <a:p>
            <a:pPr eaLnBrk="1" hangingPunct="1">
              <a:lnSpc>
                <a:spcPct val="80000"/>
              </a:lnSpc>
              <a:buFont typeface="Wingdings" charset="0"/>
              <a:buNone/>
            </a:pPr>
            <a:r>
              <a:rPr lang="en-GB" sz="900" dirty="0">
                <a:solidFill>
                  <a:srgbClr val="FFFFFF"/>
                </a:solidFill>
                <a:latin typeface="Verdana" charset="0"/>
                <a:ea typeface="MS PGothic" charset="0"/>
              </a:rPr>
              <a:t>Barnsley</a:t>
            </a:r>
          </a:p>
          <a:p>
            <a:pPr eaLnBrk="1" hangingPunct="1">
              <a:lnSpc>
                <a:spcPct val="80000"/>
              </a:lnSpc>
              <a:buFont typeface="Wingdings" charset="0"/>
              <a:buNone/>
            </a:pPr>
            <a:r>
              <a:rPr lang="en-GB" sz="900" dirty="0">
                <a:solidFill>
                  <a:srgbClr val="FFFFFF"/>
                </a:solidFill>
                <a:latin typeface="Verdana" charset="0"/>
                <a:ea typeface="MS PGothic" charset="0"/>
              </a:rPr>
              <a:t>Barnstaple</a:t>
            </a:r>
          </a:p>
          <a:p>
            <a:pPr eaLnBrk="1" hangingPunct="1">
              <a:lnSpc>
                <a:spcPct val="80000"/>
              </a:lnSpc>
              <a:buFont typeface="Wingdings" charset="0"/>
              <a:buNone/>
            </a:pPr>
            <a:r>
              <a:rPr lang="en-GB" sz="900" dirty="0">
                <a:solidFill>
                  <a:srgbClr val="FFFFFF"/>
                </a:solidFill>
                <a:latin typeface="Verdana" charset="0"/>
                <a:ea typeface="MS PGothic" charset="0"/>
              </a:rPr>
              <a:t>Basildon</a:t>
            </a:r>
          </a:p>
          <a:p>
            <a:pPr eaLnBrk="1" hangingPunct="1">
              <a:lnSpc>
                <a:spcPct val="80000"/>
              </a:lnSpc>
              <a:buFont typeface="Wingdings" charset="0"/>
              <a:buNone/>
            </a:pPr>
            <a:r>
              <a:rPr lang="en-GB" sz="900" dirty="0">
                <a:solidFill>
                  <a:srgbClr val="FFFFFF"/>
                </a:solidFill>
                <a:latin typeface="Verdana" charset="0"/>
                <a:ea typeface="MS PGothic" charset="0"/>
              </a:rPr>
              <a:t>Basingstoke</a:t>
            </a:r>
          </a:p>
          <a:p>
            <a:pPr eaLnBrk="1" hangingPunct="1">
              <a:lnSpc>
                <a:spcPct val="80000"/>
              </a:lnSpc>
              <a:buFont typeface="Wingdings" charset="0"/>
              <a:buNone/>
            </a:pPr>
            <a:r>
              <a:rPr lang="en-GB" sz="900" dirty="0" smtClean="0">
                <a:solidFill>
                  <a:srgbClr val="FFFFFF"/>
                </a:solidFill>
                <a:latin typeface="Verdana" charset="0"/>
                <a:ea typeface="MS PGothic" charset="0"/>
              </a:rPr>
              <a:t>Bath</a:t>
            </a:r>
          </a:p>
          <a:p>
            <a:pPr eaLnBrk="1" hangingPunct="1">
              <a:lnSpc>
                <a:spcPct val="80000"/>
              </a:lnSpc>
              <a:buFont typeface="Wingdings" charset="0"/>
              <a:buNone/>
            </a:pPr>
            <a:r>
              <a:rPr lang="en-GB" sz="900" dirty="0" smtClean="0">
                <a:solidFill>
                  <a:srgbClr val="FFFFFF"/>
                </a:solidFill>
                <a:latin typeface="Verdana" charset="0"/>
                <a:ea typeface="MS PGothic" charset="0"/>
              </a:rPr>
              <a:t>Birmingham</a:t>
            </a:r>
            <a:endParaRPr lang="en-GB" sz="900" dirty="0">
              <a:solidFill>
                <a:srgbClr val="FFFFFF"/>
              </a:solidFill>
              <a:latin typeface="Verdana" charset="0"/>
              <a:ea typeface="MS PGothic" charset="0"/>
            </a:endParaRPr>
          </a:p>
          <a:p>
            <a:pPr eaLnBrk="1" hangingPunct="1">
              <a:lnSpc>
                <a:spcPct val="80000"/>
              </a:lnSpc>
              <a:buFont typeface="Wingdings" charset="0"/>
              <a:buNone/>
            </a:pPr>
            <a:r>
              <a:rPr lang="en-GB" sz="900" dirty="0">
                <a:solidFill>
                  <a:srgbClr val="FFFFFF"/>
                </a:solidFill>
                <a:latin typeface="Verdana" charset="0"/>
                <a:ea typeface="MS PGothic" charset="0"/>
              </a:rPr>
              <a:t>Blackpool</a:t>
            </a:r>
          </a:p>
          <a:p>
            <a:pPr eaLnBrk="1" hangingPunct="1">
              <a:lnSpc>
                <a:spcPct val="80000"/>
              </a:lnSpc>
              <a:buFont typeface="Wingdings" charset="0"/>
              <a:buNone/>
            </a:pPr>
            <a:r>
              <a:rPr lang="en-GB" sz="900" dirty="0">
                <a:solidFill>
                  <a:srgbClr val="FFFFFF"/>
                </a:solidFill>
                <a:latin typeface="Verdana" charset="0"/>
                <a:ea typeface="MS PGothic" charset="0"/>
              </a:rPr>
              <a:t>Boston</a:t>
            </a:r>
          </a:p>
          <a:p>
            <a:pPr eaLnBrk="1" hangingPunct="1">
              <a:lnSpc>
                <a:spcPct val="80000"/>
              </a:lnSpc>
              <a:buFont typeface="Wingdings" charset="0"/>
              <a:buNone/>
            </a:pPr>
            <a:r>
              <a:rPr lang="en-GB" sz="900" dirty="0">
                <a:solidFill>
                  <a:srgbClr val="FFFFFF"/>
                </a:solidFill>
                <a:latin typeface="Verdana" charset="0"/>
                <a:ea typeface="MS PGothic" charset="0"/>
              </a:rPr>
              <a:t>Bournemouth</a:t>
            </a:r>
          </a:p>
          <a:p>
            <a:pPr eaLnBrk="1" hangingPunct="1">
              <a:lnSpc>
                <a:spcPct val="80000"/>
              </a:lnSpc>
              <a:buFont typeface="Wingdings" charset="0"/>
              <a:buNone/>
            </a:pPr>
            <a:r>
              <a:rPr lang="en-GB" sz="900" dirty="0">
                <a:solidFill>
                  <a:srgbClr val="FFFFFF"/>
                </a:solidFill>
                <a:latin typeface="Verdana" charset="0"/>
                <a:ea typeface="MS PGothic" charset="0"/>
              </a:rPr>
              <a:t>Brighton</a:t>
            </a:r>
          </a:p>
          <a:p>
            <a:pPr eaLnBrk="1" hangingPunct="1">
              <a:lnSpc>
                <a:spcPct val="80000"/>
              </a:lnSpc>
              <a:buFont typeface="Wingdings" charset="0"/>
              <a:buNone/>
            </a:pPr>
            <a:r>
              <a:rPr lang="en-GB" sz="900" dirty="0" smtClean="0">
                <a:solidFill>
                  <a:srgbClr val="FFFFFF"/>
                </a:solidFill>
                <a:latin typeface="Verdana" charset="0"/>
                <a:ea typeface="MS PGothic" charset="0"/>
              </a:rPr>
              <a:t>Bristol</a:t>
            </a:r>
          </a:p>
          <a:p>
            <a:pPr eaLnBrk="1" hangingPunct="1">
              <a:lnSpc>
                <a:spcPct val="80000"/>
              </a:lnSpc>
              <a:buFont typeface="Wingdings" charset="0"/>
              <a:buNone/>
            </a:pPr>
            <a:r>
              <a:rPr lang="en-GB" sz="900" dirty="0" smtClean="0">
                <a:solidFill>
                  <a:srgbClr val="FFFFFF"/>
                </a:solidFill>
                <a:latin typeface="Verdana" charset="0"/>
                <a:ea typeface="MS PGothic" charset="0"/>
              </a:rPr>
              <a:t>Calderdale</a:t>
            </a:r>
          </a:p>
          <a:p>
            <a:pPr eaLnBrk="1" hangingPunct="1">
              <a:lnSpc>
                <a:spcPct val="80000"/>
              </a:lnSpc>
              <a:buFont typeface="Wingdings" charset="0"/>
              <a:buNone/>
            </a:pPr>
            <a:r>
              <a:rPr lang="en-GB" sz="900" dirty="0">
                <a:solidFill>
                  <a:srgbClr val="FFFFFF"/>
                </a:solidFill>
                <a:latin typeface="Verdana" charset="0"/>
                <a:ea typeface="MS PGothic" charset="0"/>
              </a:rPr>
              <a:t>C</a:t>
            </a:r>
            <a:r>
              <a:rPr lang="en-GB" sz="900" dirty="0" smtClean="0">
                <a:solidFill>
                  <a:srgbClr val="FFFFFF"/>
                </a:solidFill>
                <a:latin typeface="Verdana" charset="0"/>
                <a:ea typeface="MS PGothic" charset="0"/>
              </a:rPr>
              <a:t>ambridge</a:t>
            </a:r>
          </a:p>
          <a:p>
            <a:pPr eaLnBrk="1" hangingPunct="1">
              <a:lnSpc>
                <a:spcPct val="80000"/>
              </a:lnSpc>
              <a:buFont typeface="Wingdings" charset="0"/>
              <a:buNone/>
            </a:pPr>
            <a:r>
              <a:rPr lang="en-GB" sz="900" dirty="0" smtClean="0">
                <a:solidFill>
                  <a:srgbClr val="FFFFFF"/>
                </a:solidFill>
                <a:latin typeface="Verdana" charset="0"/>
                <a:ea typeface="MS PGothic" charset="0"/>
              </a:rPr>
              <a:t>Canterbury</a:t>
            </a:r>
          </a:p>
          <a:p>
            <a:pPr eaLnBrk="1" hangingPunct="1">
              <a:lnSpc>
                <a:spcPct val="80000"/>
              </a:lnSpc>
              <a:buFont typeface="Wingdings" charset="0"/>
              <a:buNone/>
            </a:pPr>
            <a:r>
              <a:rPr lang="en-GB" sz="900" dirty="0" smtClean="0">
                <a:solidFill>
                  <a:srgbClr val="FFFFFF"/>
                </a:solidFill>
                <a:latin typeface="Verdana" charset="0"/>
                <a:ea typeface="MS PGothic" charset="0"/>
              </a:rPr>
              <a:t>Carlisle</a:t>
            </a:r>
          </a:p>
          <a:p>
            <a:pPr eaLnBrk="1" hangingPunct="1">
              <a:lnSpc>
                <a:spcPct val="80000"/>
              </a:lnSpc>
              <a:buFont typeface="Wingdings" charset="0"/>
              <a:buNone/>
            </a:pPr>
            <a:r>
              <a:rPr lang="en-GB" sz="900" dirty="0" smtClean="0">
                <a:solidFill>
                  <a:srgbClr val="FFFFFF"/>
                </a:solidFill>
                <a:latin typeface="Verdana" charset="0"/>
                <a:ea typeface="MS PGothic" charset="0"/>
              </a:rPr>
              <a:t>Carshalton</a:t>
            </a:r>
            <a:endParaRPr lang="en-GB" sz="900" dirty="0">
              <a:solidFill>
                <a:srgbClr val="FFFFFF"/>
              </a:solidFill>
              <a:latin typeface="Verdana" charset="0"/>
              <a:ea typeface="MS PGothic" charset="0"/>
            </a:endParaRPr>
          </a:p>
          <a:p>
            <a:pPr eaLnBrk="1" hangingPunct="1">
              <a:lnSpc>
                <a:spcPct val="80000"/>
              </a:lnSpc>
              <a:buFont typeface="Wingdings" charset="0"/>
              <a:buNone/>
            </a:pPr>
            <a:r>
              <a:rPr lang="en-GB" sz="900" dirty="0">
                <a:solidFill>
                  <a:srgbClr val="FFFFFF"/>
                </a:solidFill>
                <a:latin typeface="Verdana" charset="0"/>
                <a:ea typeface="MS PGothic" charset="0"/>
              </a:rPr>
              <a:t>Chester	</a:t>
            </a:r>
          </a:p>
          <a:p>
            <a:pPr eaLnBrk="1" hangingPunct="1">
              <a:lnSpc>
                <a:spcPct val="80000"/>
              </a:lnSpc>
              <a:buFont typeface="Wingdings" charset="0"/>
              <a:buNone/>
            </a:pPr>
            <a:r>
              <a:rPr lang="en-GB" sz="900" dirty="0">
                <a:solidFill>
                  <a:srgbClr val="FFFFFF"/>
                </a:solidFill>
                <a:latin typeface="Verdana" charset="0"/>
                <a:ea typeface="MS PGothic" charset="0"/>
              </a:rPr>
              <a:t>Chesterfield</a:t>
            </a:r>
          </a:p>
          <a:p>
            <a:pPr eaLnBrk="1" hangingPunct="1">
              <a:lnSpc>
                <a:spcPct val="80000"/>
              </a:lnSpc>
              <a:buFont typeface="Wingdings" charset="0"/>
              <a:buNone/>
            </a:pPr>
            <a:r>
              <a:rPr lang="en-GB" sz="900" dirty="0" smtClean="0">
                <a:solidFill>
                  <a:srgbClr val="FFFFFF"/>
                </a:solidFill>
                <a:latin typeface="Verdana" charset="0"/>
                <a:ea typeface="MS PGothic" charset="0"/>
              </a:rPr>
              <a:t>Colchester</a:t>
            </a:r>
          </a:p>
          <a:p>
            <a:pPr eaLnBrk="1" hangingPunct="1">
              <a:lnSpc>
                <a:spcPct val="80000"/>
              </a:lnSpc>
              <a:buFont typeface="Wingdings" charset="0"/>
              <a:buNone/>
            </a:pPr>
            <a:r>
              <a:rPr lang="en-GB" sz="900" dirty="0" smtClean="0">
                <a:solidFill>
                  <a:srgbClr val="FFFFFF"/>
                </a:solidFill>
                <a:latin typeface="Verdana" charset="0"/>
                <a:ea typeface="MS PGothic" charset="0"/>
              </a:rPr>
              <a:t>Coventry</a:t>
            </a:r>
          </a:p>
          <a:p>
            <a:pPr eaLnBrk="1" hangingPunct="1">
              <a:lnSpc>
                <a:spcPct val="80000"/>
              </a:lnSpc>
              <a:buFont typeface="Wingdings" charset="0"/>
              <a:buNone/>
            </a:pPr>
            <a:r>
              <a:rPr lang="en-GB" sz="900" dirty="0" smtClean="0">
                <a:solidFill>
                  <a:srgbClr val="FFFFFF"/>
                </a:solidFill>
                <a:latin typeface="Verdana" charset="0"/>
                <a:ea typeface="MS PGothic" charset="0"/>
              </a:rPr>
              <a:t>Croydon</a:t>
            </a:r>
          </a:p>
          <a:p>
            <a:pPr eaLnBrk="1" hangingPunct="1">
              <a:lnSpc>
                <a:spcPct val="80000"/>
              </a:lnSpc>
              <a:buFont typeface="Wingdings" charset="0"/>
              <a:buNone/>
            </a:pPr>
            <a:r>
              <a:rPr lang="en-GB" sz="900" dirty="0" smtClean="0">
                <a:solidFill>
                  <a:srgbClr val="FFFFFF"/>
                </a:solidFill>
                <a:latin typeface="Verdana" charset="0"/>
                <a:ea typeface="MS PGothic" charset="0"/>
              </a:rPr>
              <a:t>Cumberland</a:t>
            </a:r>
            <a:endParaRPr lang="en-GB" sz="900" dirty="0">
              <a:solidFill>
                <a:srgbClr val="FFFFFF"/>
              </a:solidFill>
              <a:latin typeface="Verdana" charset="0"/>
              <a:ea typeface="MS PGothic" charset="0"/>
            </a:endParaRPr>
          </a:p>
          <a:p>
            <a:pPr eaLnBrk="1" hangingPunct="1">
              <a:lnSpc>
                <a:spcPct val="80000"/>
              </a:lnSpc>
              <a:buFont typeface="Wingdings" charset="0"/>
              <a:buNone/>
            </a:pPr>
            <a:r>
              <a:rPr lang="en-GB" sz="900" dirty="0" smtClean="0">
                <a:solidFill>
                  <a:srgbClr val="FFFFFF"/>
                </a:solidFill>
                <a:latin typeface="Verdana" charset="0"/>
                <a:ea typeface="MS PGothic" charset="0"/>
              </a:rPr>
              <a:t>Derby</a:t>
            </a:r>
          </a:p>
          <a:p>
            <a:pPr eaLnBrk="1" hangingPunct="1">
              <a:lnSpc>
                <a:spcPct val="80000"/>
              </a:lnSpc>
              <a:buFont typeface="Wingdings" charset="0"/>
              <a:buNone/>
            </a:pPr>
            <a:r>
              <a:rPr lang="en-GB" sz="900" dirty="0" smtClean="0">
                <a:solidFill>
                  <a:srgbClr val="FFFFFF"/>
                </a:solidFill>
                <a:latin typeface="Verdana" charset="0"/>
                <a:ea typeface="MS PGothic" charset="0"/>
              </a:rPr>
              <a:t>Devon</a:t>
            </a:r>
            <a:endParaRPr lang="en-GB" sz="900" dirty="0">
              <a:solidFill>
                <a:srgbClr val="FFFFFF"/>
              </a:solidFill>
              <a:latin typeface="Verdana" charset="0"/>
              <a:ea typeface="MS PGothic" charset="0"/>
            </a:endParaRPr>
          </a:p>
          <a:p>
            <a:pPr eaLnBrk="1" hangingPunct="1">
              <a:lnSpc>
                <a:spcPct val="80000"/>
              </a:lnSpc>
              <a:buFont typeface="Wingdings" charset="0"/>
              <a:buNone/>
            </a:pPr>
            <a:r>
              <a:rPr lang="en-GB" sz="900" dirty="0" smtClean="0">
                <a:solidFill>
                  <a:srgbClr val="FFFFFF"/>
                </a:solidFill>
                <a:latin typeface="Verdana" charset="0"/>
                <a:ea typeface="MS PGothic" charset="0"/>
              </a:rPr>
              <a:t>Dewsbury</a:t>
            </a:r>
          </a:p>
          <a:p>
            <a:pPr eaLnBrk="1" hangingPunct="1">
              <a:lnSpc>
                <a:spcPct val="80000"/>
              </a:lnSpc>
              <a:buFont typeface="Wingdings" charset="0"/>
              <a:buNone/>
            </a:pPr>
            <a:r>
              <a:rPr lang="en-GB" sz="900" dirty="0" smtClean="0">
                <a:solidFill>
                  <a:srgbClr val="FFFFFF"/>
                </a:solidFill>
                <a:latin typeface="Verdana" charset="0"/>
                <a:ea typeface="MS PGothic" charset="0"/>
              </a:rPr>
              <a:t>Doncaster</a:t>
            </a:r>
            <a:endParaRPr lang="en-GB" sz="900" dirty="0">
              <a:solidFill>
                <a:srgbClr val="FFFFFF"/>
              </a:solidFill>
              <a:latin typeface="Verdana" charset="0"/>
              <a:ea typeface="MS PGothic" charset="0"/>
            </a:endParaRPr>
          </a:p>
          <a:p>
            <a:pPr eaLnBrk="1" hangingPunct="1">
              <a:lnSpc>
                <a:spcPct val="80000"/>
              </a:lnSpc>
              <a:buFont typeface="Arial" charset="0"/>
              <a:buNone/>
            </a:pPr>
            <a:r>
              <a:rPr lang="en-GB" sz="900" dirty="0">
                <a:solidFill>
                  <a:srgbClr val="FFFFFF"/>
                </a:solidFill>
                <a:latin typeface="Verdana" charset="0"/>
                <a:ea typeface="MS PGothic" charset="0"/>
              </a:rPr>
              <a:t>Dorchester</a:t>
            </a:r>
          </a:p>
          <a:p>
            <a:pPr eaLnBrk="1" hangingPunct="1">
              <a:buFont typeface="Wingdings" charset="0"/>
              <a:buNone/>
            </a:pPr>
            <a:r>
              <a:rPr lang="en-GB" sz="900" dirty="0">
                <a:solidFill>
                  <a:srgbClr val="FFFFFF"/>
                </a:solidFill>
                <a:latin typeface="Verdana" charset="0"/>
                <a:ea typeface="MS PGothic" charset="0"/>
              </a:rPr>
              <a:t>Eastbourne</a:t>
            </a:r>
          </a:p>
          <a:p>
            <a:pPr eaLnBrk="1" hangingPunct="1">
              <a:buFont typeface="Wingdings" charset="0"/>
              <a:buNone/>
            </a:pPr>
            <a:r>
              <a:rPr lang="en-GB" sz="900" dirty="0">
                <a:solidFill>
                  <a:srgbClr val="FFFFFF"/>
                </a:solidFill>
                <a:latin typeface="Verdana" charset="0"/>
                <a:ea typeface="MS PGothic" charset="0"/>
              </a:rPr>
              <a:t>Exeter</a:t>
            </a:r>
          </a:p>
          <a:p>
            <a:pPr eaLnBrk="1" hangingPunct="1">
              <a:buFont typeface="Wingdings" charset="0"/>
              <a:buNone/>
            </a:pPr>
            <a:r>
              <a:rPr lang="en-GB" sz="900" dirty="0">
                <a:solidFill>
                  <a:srgbClr val="FFFFFF"/>
                </a:solidFill>
                <a:latin typeface="Verdana" charset="0"/>
                <a:ea typeface="MS PGothic" charset="0"/>
              </a:rPr>
              <a:t>Frimley Park</a:t>
            </a:r>
          </a:p>
          <a:p>
            <a:pPr eaLnBrk="1" hangingPunct="1">
              <a:buFont typeface="Wingdings" charset="0"/>
              <a:buNone/>
            </a:pPr>
            <a:r>
              <a:rPr lang="en-GB" sz="900" dirty="0">
                <a:solidFill>
                  <a:srgbClr val="FFFFFF"/>
                </a:solidFill>
                <a:latin typeface="Verdana" charset="0"/>
                <a:ea typeface="MS PGothic" charset="0"/>
              </a:rPr>
              <a:t>Gateshead (QE</a:t>
            </a:r>
            <a:r>
              <a:rPr lang="en-GB" sz="900" dirty="0" smtClean="0">
                <a:solidFill>
                  <a:srgbClr val="FFFFFF"/>
                </a:solidFill>
                <a:latin typeface="Verdana" charset="0"/>
                <a:ea typeface="MS PGothic" charset="0"/>
              </a:rPr>
              <a:t>)</a:t>
            </a:r>
          </a:p>
          <a:p>
            <a:pPr eaLnBrk="1" hangingPunct="1">
              <a:buFont typeface="Wingdings" charset="0"/>
              <a:buNone/>
            </a:pPr>
            <a:r>
              <a:rPr lang="en-GB" sz="900" dirty="0" smtClean="0">
                <a:solidFill>
                  <a:srgbClr val="FFFFFF"/>
                </a:solidFill>
                <a:latin typeface="Verdana" charset="0"/>
                <a:ea typeface="MS PGothic" charset="0"/>
              </a:rPr>
              <a:t>Gillingham</a:t>
            </a:r>
            <a:endParaRPr lang="en-GB" sz="900" dirty="0">
              <a:solidFill>
                <a:srgbClr val="FFFFFF"/>
              </a:solidFill>
              <a:latin typeface="Verdana" charset="0"/>
              <a:ea typeface="MS PGothic" charset="0"/>
            </a:endParaRPr>
          </a:p>
          <a:p>
            <a:pPr eaLnBrk="1" hangingPunct="1">
              <a:buFont typeface="Wingdings" charset="0"/>
              <a:buNone/>
            </a:pPr>
            <a:r>
              <a:rPr lang="en-GB" sz="900" dirty="0" smtClean="0">
                <a:solidFill>
                  <a:srgbClr val="FFFFFF"/>
                </a:solidFill>
                <a:latin typeface="Verdana" charset="0"/>
                <a:ea typeface="MS PGothic" charset="0"/>
              </a:rPr>
              <a:t>Glasgow</a:t>
            </a:r>
            <a:endParaRPr lang="en-GB" sz="900" dirty="0">
              <a:solidFill>
                <a:srgbClr val="FFFFFF"/>
              </a:solidFill>
              <a:latin typeface="Verdana" charset="0"/>
              <a:ea typeface="MS PGothic" charset="0"/>
            </a:endParaRPr>
          </a:p>
        </p:txBody>
      </p:sp>
      <p:sp>
        <p:nvSpPr>
          <p:cNvPr id="8" name="Content Placeholder 10"/>
          <p:cNvSpPr>
            <a:spLocks noGrp="1"/>
          </p:cNvSpPr>
          <p:nvPr>
            <p:ph sz="half" idx="4294967295"/>
          </p:nvPr>
        </p:nvSpPr>
        <p:spPr>
          <a:xfrm>
            <a:off x="7812360" y="980728"/>
            <a:ext cx="1183431" cy="5877272"/>
          </a:xfrm>
        </p:spPr>
        <p:txBody>
          <a:bodyPr>
            <a:noAutofit/>
          </a:bodyPr>
          <a:lstStyle/>
          <a:p>
            <a:pPr eaLnBrk="1" hangingPunct="1">
              <a:buFont typeface="Wingdings" charset="0"/>
              <a:buNone/>
            </a:pPr>
            <a:r>
              <a:rPr lang="en-GB" sz="900" dirty="0" smtClean="0">
                <a:solidFill>
                  <a:srgbClr val="FFFFFF"/>
                </a:solidFill>
                <a:latin typeface="Verdana" charset="0"/>
                <a:ea typeface="MS PGothic" charset="0"/>
              </a:rPr>
              <a:t>Rotherham</a:t>
            </a:r>
          </a:p>
          <a:p>
            <a:pPr eaLnBrk="1" hangingPunct="1">
              <a:buFont typeface="Wingdings" charset="0"/>
              <a:buNone/>
            </a:pPr>
            <a:r>
              <a:rPr lang="en-GB" sz="900" dirty="0" smtClean="0">
                <a:solidFill>
                  <a:srgbClr val="FFFFFF"/>
                </a:solidFill>
                <a:latin typeface="Verdana" charset="0"/>
                <a:ea typeface="MS PGothic" charset="0"/>
              </a:rPr>
              <a:t>Salford</a:t>
            </a:r>
            <a:endParaRPr lang="en-GB" sz="900" dirty="0">
              <a:solidFill>
                <a:srgbClr val="FFFFFF"/>
              </a:solidFill>
              <a:latin typeface="Verdana" charset="0"/>
              <a:ea typeface="MS PGothic" charset="0"/>
            </a:endParaRPr>
          </a:p>
          <a:p>
            <a:pPr eaLnBrk="1" hangingPunct="1">
              <a:buFont typeface="Wingdings" charset="0"/>
              <a:buNone/>
            </a:pPr>
            <a:r>
              <a:rPr lang="en-GB" sz="900" dirty="0">
                <a:solidFill>
                  <a:srgbClr val="FFFFFF"/>
                </a:solidFill>
                <a:latin typeface="Verdana" charset="0"/>
                <a:ea typeface="MS PGothic" charset="0"/>
              </a:rPr>
              <a:t>Scarborough</a:t>
            </a:r>
          </a:p>
          <a:p>
            <a:pPr eaLnBrk="1" hangingPunct="1">
              <a:buFont typeface="Wingdings" charset="0"/>
              <a:buNone/>
            </a:pPr>
            <a:r>
              <a:rPr lang="en-GB" sz="900" dirty="0">
                <a:solidFill>
                  <a:srgbClr val="FFFFFF"/>
                </a:solidFill>
                <a:latin typeface="Verdana" charset="0"/>
                <a:ea typeface="MS PGothic" charset="0"/>
              </a:rPr>
              <a:t>Sheffield</a:t>
            </a:r>
          </a:p>
          <a:p>
            <a:pPr eaLnBrk="1" hangingPunct="1">
              <a:buFont typeface="Wingdings" charset="0"/>
              <a:buNone/>
            </a:pPr>
            <a:r>
              <a:rPr lang="en-GB" sz="900" dirty="0">
                <a:solidFill>
                  <a:srgbClr val="FFFFFF"/>
                </a:solidFill>
                <a:latin typeface="Verdana" charset="0"/>
                <a:ea typeface="MS PGothic" charset="0"/>
              </a:rPr>
              <a:t>Southampton</a:t>
            </a:r>
          </a:p>
          <a:p>
            <a:pPr eaLnBrk="1" hangingPunct="1">
              <a:buFont typeface="Wingdings" charset="0"/>
              <a:buNone/>
            </a:pPr>
            <a:r>
              <a:rPr lang="en-GB" sz="900" dirty="0" err="1">
                <a:solidFill>
                  <a:srgbClr val="FFFFFF"/>
                </a:solidFill>
                <a:latin typeface="Verdana" charset="0"/>
                <a:ea typeface="MS PGothic" charset="0"/>
              </a:rPr>
              <a:t>Southend</a:t>
            </a:r>
            <a:endParaRPr lang="en-GB" sz="900" dirty="0">
              <a:solidFill>
                <a:srgbClr val="FFFFFF"/>
              </a:solidFill>
              <a:latin typeface="Verdana" charset="0"/>
              <a:ea typeface="MS PGothic" charset="0"/>
            </a:endParaRPr>
          </a:p>
          <a:p>
            <a:pPr eaLnBrk="1" hangingPunct="1">
              <a:buFont typeface="Wingdings" charset="0"/>
              <a:buNone/>
            </a:pPr>
            <a:r>
              <a:rPr lang="en-GB" sz="900" dirty="0">
                <a:solidFill>
                  <a:srgbClr val="FFFFFF"/>
                </a:solidFill>
                <a:latin typeface="Verdana" charset="0"/>
                <a:ea typeface="MS PGothic" charset="0"/>
              </a:rPr>
              <a:t>St </a:t>
            </a:r>
            <a:r>
              <a:rPr lang="en-GB" sz="900" dirty="0" err="1">
                <a:solidFill>
                  <a:srgbClr val="FFFFFF"/>
                </a:solidFill>
                <a:latin typeface="Verdana" charset="0"/>
                <a:ea typeface="MS PGothic" charset="0"/>
              </a:rPr>
              <a:t>Helier</a:t>
            </a:r>
            <a:endParaRPr lang="en-GB" sz="900" dirty="0">
              <a:solidFill>
                <a:srgbClr val="FFFFFF"/>
              </a:solidFill>
              <a:latin typeface="Verdana" charset="0"/>
              <a:ea typeface="MS PGothic" charset="0"/>
            </a:endParaRPr>
          </a:p>
          <a:p>
            <a:pPr eaLnBrk="1" hangingPunct="1">
              <a:buFont typeface="Wingdings" charset="0"/>
              <a:buNone/>
            </a:pPr>
            <a:r>
              <a:rPr lang="en-GB" sz="900" dirty="0">
                <a:solidFill>
                  <a:srgbClr val="FFFFFF"/>
                </a:solidFill>
                <a:latin typeface="Verdana" charset="0"/>
                <a:ea typeface="MS PGothic" charset="0"/>
              </a:rPr>
              <a:t>Stirling</a:t>
            </a:r>
          </a:p>
          <a:p>
            <a:pPr eaLnBrk="1" hangingPunct="1">
              <a:buFont typeface="Wingdings" charset="0"/>
              <a:buNone/>
            </a:pPr>
            <a:r>
              <a:rPr lang="en-GB" sz="900" dirty="0">
                <a:solidFill>
                  <a:srgbClr val="FFFFFF"/>
                </a:solidFill>
                <a:latin typeface="Verdana" charset="0"/>
                <a:ea typeface="MS PGothic" charset="0"/>
              </a:rPr>
              <a:t>Stockport</a:t>
            </a:r>
          </a:p>
          <a:p>
            <a:pPr eaLnBrk="1" hangingPunct="1">
              <a:buFont typeface="Wingdings" charset="0"/>
              <a:buNone/>
            </a:pPr>
            <a:r>
              <a:rPr lang="en-GB" sz="900" dirty="0" smtClean="0">
                <a:solidFill>
                  <a:srgbClr val="FFFFFF"/>
                </a:solidFill>
                <a:latin typeface="Verdana" charset="0"/>
                <a:ea typeface="MS PGothic" charset="0"/>
              </a:rPr>
              <a:t>Stoke</a:t>
            </a:r>
          </a:p>
          <a:p>
            <a:pPr eaLnBrk="1" hangingPunct="1">
              <a:buFont typeface="Wingdings" charset="0"/>
              <a:buNone/>
            </a:pPr>
            <a:r>
              <a:rPr lang="en-GB" sz="900" dirty="0" smtClean="0">
                <a:solidFill>
                  <a:srgbClr val="FFFFFF"/>
                </a:solidFill>
                <a:latin typeface="Verdana" charset="0"/>
                <a:ea typeface="MS PGothic" charset="0"/>
              </a:rPr>
              <a:t>Sunderland</a:t>
            </a:r>
          </a:p>
          <a:p>
            <a:pPr eaLnBrk="1" hangingPunct="1">
              <a:buFont typeface="Wingdings" charset="0"/>
              <a:buNone/>
            </a:pPr>
            <a:r>
              <a:rPr lang="en-GB" sz="900" dirty="0" smtClean="0">
                <a:solidFill>
                  <a:srgbClr val="FFFFFF"/>
                </a:solidFill>
                <a:latin typeface="Verdana" charset="0"/>
                <a:ea typeface="MS PGothic" charset="0"/>
              </a:rPr>
              <a:t>Swindon</a:t>
            </a:r>
            <a:endParaRPr lang="en-GB" sz="900" dirty="0">
              <a:solidFill>
                <a:srgbClr val="FFFFFF"/>
              </a:solidFill>
              <a:latin typeface="Verdana" charset="0"/>
              <a:ea typeface="MS PGothic" charset="0"/>
            </a:endParaRPr>
          </a:p>
          <a:p>
            <a:pPr eaLnBrk="1" hangingPunct="1">
              <a:buFont typeface="Wingdings" charset="0"/>
              <a:buNone/>
            </a:pPr>
            <a:r>
              <a:rPr lang="en-GB" sz="900" dirty="0">
                <a:solidFill>
                  <a:srgbClr val="FFFFFF"/>
                </a:solidFill>
                <a:latin typeface="Verdana" charset="0"/>
                <a:ea typeface="MS PGothic" charset="0"/>
              </a:rPr>
              <a:t>Taunton</a:t>
            </a:r>
          </a:p>
          <a:p>
            <a:pPr eaLnBrk="1" hangingPunct="1">
              <a:buFont typeface="Wingdings" charset="0"/>
              <a:buNone/>
            </a:pPr>
            <a:r>
              <a:rPr lang="en-GB" sz="900" dirty="0">
                <a:solidFill>
                  <a:srgbClr val="FFFFFF"/>
                </a:solidFill>
                <a:latin typeface="Verdana" charset="0"/>
                <a:ea typeface="MS PGothic" charset="0"/>
              </a:rPr>
              <a:t>Torquay</a:t>
            </a:r>
          </a:p>
          <a:p>
            <a:pPr eaLnBrk="1" hangingPunct="1">
              <a:buFont typeface="Wingdings" charset="0"/>
              <a:buNone/>
            </a:pPr>
            <a:r>
              <a:rPr lang="en-GB" sz="900" dirty="0">
                <a:solidFill>
                  <a:srgbClr val="FFFFFF"/>
                </a:solidFill>
                <a:latin typeface="Verdana" charset="0"/>
                <a:ea typeface="MS PGothic" charset="0"/>
              </a:rPr>
              <a:t>Truro</a:t>
            </a:r>
          </a:p>
          <a:p>
            <a:pPr eaLnBrk="1" hangingPunct="1">
              <a:buFont typeface="Wingdings" charset="0"/>
              <a:buNone/>
            </a:pPr>
            <a:r>
              <a:rPr lang="en-GB" sz="900" dirty="0" smtClean="0">
                <a:solidFill>
                  <a:srgbClr val="FFFFFF"/>
                </a:solidFill>
                <a:latin typeface="Verdana" charset="0"/>
                <a:ea typeface="MS PGothic" charset="0"/>
              </a:rPr>
              <a:t>Wansbeck</a:t>
            </a:r>
          </a:p>
          <a:p>
            <a:pPr eaLnBrk="1" hangingPunct="1">
              <a:buFont typeface="Wingdings" charset="0"/>
              <a:buNone/>
            </a:pPr>
            <a:r>
              <a:rPr lang="en-GB" sz="900" dirty="0" smtClean="0">
                <a:solidFill>
                  <a:srgbClr val="FFFFFF"/>
                </a:solidFill>
                <a:latin typeface="Verdana" charset="0"/>
                <a:ea typeface="MS PGothic" charset="0"/>
              </a:rPr>
              <a:t>Warrington</a:t>
            </a:r>
          </a:p>
          <a:p>
            <a:pPr eaLnBrk="1" hangingPunct="1">
              <a:buFont typeface="Wingdings" charset="0"/>
              <a:buNone/>
            </a:pPr>
            <a:r>
              <a:rPr lang="en-GB" sz="900" dirty="0" smtClean="0">
                <a:solidFill>
                  <a:srgbClr val="FFFFFF"/>
                </a:solidFill>
                <a:latin typeface="Verdana" charset="0"/>
                <a:ea typeface="MS PGothic" charset="0"/>
              </a:rPr>
              <a:t>Warwick</a:t>
            </a:r>
            <a:endParaRPr lang="en-GB" sz="900" dirty="0">
              <a:solidFill>
                <a:srgbClr val="FFFFFF"/>
              </a:solidFill>
              <a:latin typeface="Verdana" charset="0"/>
              <a:ea typeface="MS PGothic" charset="0"/>
            </a:endParaRPr>
          </a:p>
          <a:p>
            <a:pPr eaLnBrk="1" hangingPunct="1">
              <a:buFont typeface="Wingdings" charset="0"/>
              <a:buNone/>
            </a:pPr>
            <a:r>
              <a:rPr lang="en-GB" sz="900" dirty="0">
                <a:solidFill>
                  <a:srgbClr val="FFFFFF"/>
                </a:solidFill>
                <a:latin typeface="Verdana" charset="0"/>
                <a:ea typeface="MS PGothic" charset="0"/>
              </a:rPr>
              <a:t>Watford</a:t>
            </a:r>
          </a:p>
          <a:p>
            <a:pPr eaLnBrk="1" hangingPunct="1">
              <a:buFont typeface="Wingdings" charset="0"/>
              <a:buNone/>
            </a:pPr>
            <a:r>
              <a:rPr lang="en-GB" sz="900" dirty="0">
                <a:solidFill>
                  <a:srgbClr val="FFFFFF"/>
                </a:solidFill>
                <a:latin typeface="Verdana" charset="0"/>
                <a:ea typeface="MS PGothic" charset="0"/>
              </a:rPr>
              <a:t>Westcliffe on Sea</a:t>
            </a:r>
          </a:p>
          <a:p>
            <a:pPr eaLnBrk="1" hangingPunct="1">
              <a:buFont typeface="Wingdings" charset="0"/>
              <a:buNone/>
            </a:pPr>
            <a:r>
              <a:rPr lang="en-GB" sz="900" dirty="0" smtClean="0">
                <a:solidFill>
                  <a:srgbClr val="FFFFFF"/>
                </a:solidFill>
                <a:latin typeface="Verdana" charset="0"/>
                <a:ea typeface="MS PGothic" charset="0"/>
              </a:rPr>
              <a:t>Whitehaven</a:t>
            </a:r>
          </a:p>
          <a:p>
            <a:pPr eaLnBrk="1" hangingPunct="1">
              <a:buFont typeface="Wingdings" charset="0"/>
              <a:buNone/>
            </a:pPr>
            <a:r>
              <a:rPr lang="en-GB" sz="900" dirty="0" smtClean="0">
                <a:solidFill>
                  <a:srgbClr val="FFFFFF"/>
                </a:solidFill>
                <a:latin typeface="Verdana" charset="0"/>
                <a:ea typeface="MS PGothic" charset="0"/>
              </a:rPr>
              <a:t>Wigan</a:t>
            </a:r>
          </a:p>
          <a:p>
            <a:pPr eaLnBrk="1" hangingPunct="1">
              <a:buFont typeface="Wingdings" charset="0"/>
              <a:buNone/>
            </a:pPr>
            <a:r>
              <a:rPr lang="en-GB" sz="900" dirty="0" smtClean="0">
                <a:solidFill>
                  <a:srgbClr val="FFFFFF"/>
                </a:solidFill>
                <a:latin typeface="Verdana" charset="0"/>
                <a:ea typeface="MS PGothic" charset="0"/>
              </a:rPr>
              <a:t>Winchester</a:t>
            </a:r>
            <a:endParaRPr lang="en-GB" sz="900" dirty="0">
              <a:solidFill>
                <a:srgbClr val="FFFFFF"/>
              </a:solidFill>
              <a:latin typeface="Verdana" charset="0"/>
              <a:ea typeface="MS PGothic" charset="0"/>
            </a:endParaRPr>
          </a:p>
          <a:p>
            <a:pPr eaLnBrk="1" hangingPunct="1">
              <a:buFont typeface="Wingdings" charset="0"/>
              <a:buNone/>
            </a:pPr>
            <a:r>
              <a:rPr lang="en-GB" sz="900" dirty="0" smtClean="0">
                <a:solidFill>
                  <a:srgbClr val="FFFFFF"/>
                </a:solidFill>
                <a:latin typeface="Verdana" charset="0"/>
                <a:ea typeface="MS PGothic" charset="0"/>
              </a:rPr>
              <a:t>Wishaw</a:t>
            </a:r>
          </a:p>
          <a:p>
            <a:pPr eaLnBrk="1" hangingPunct="1">
              <a:buFont typeface="Wingdings" charset="0"/>
              <a:buNone/>
            </a:pPr>
            <a:r>
              <a:rPr lang="en-GB" sz="900" dirty="0" smtClean="0">
                <a:solidFill>
                  <a:srgbClr val="FFFFFF"/>
                </a:solidFill>
                <a:latin typeface="Verdana" charset="0"/>
                <a:ea typeface="MS PGothic" charset="0"/>
              </a:rPr>
              <a:t>Worthing</a:t>
            </a:r>
            <a:endParaRPr lang="en-GB" sz="900" dirty="0">
              <a:solidFill>
                <a:srgbClr val="FFFFFF"/>
              </a:solidFill>
              <a:latin typeface="Verdana" charset="0"/>
              <a:ea typeface="MS PGothic" charset="0"/>
            </a:endParaRPr>
          </a:p>
          <a:p>
            <a:pPr eaLnBrk="1" hangingPunct="1">
              <a:buFont typeface="Wingdings" charset="0"/>
              <a:buNone/>
            </a:pPr>
            <a:r>
              <a:rPr lang="en-GB" sz="900" dirty="0">
                <a:solidFill>
                  <a:srgbClr val="FFFFFF"/>
                </a:solidFill>
                <a:latin typeface="Verdana" charset="0"/>
                <a:ea typeface="MS PGothic" charset="0"/>
              </a:rPr>
              <a:t>Yeovil</a:t>
            </a:r>
          </a:p>
          <a:p>
            <a:pPr eaLnBrk="1" hangingPunct="1">
              <a:buFont typeface="Wingdings" charset="0"/>
              <a:buNone/>
            </a:pPr>
            <a:r>
              <a:rPr lang="en-GB" sz="900" dirty="0">
                <a:solidFill>
                  <a:srgbClr val="FFFFFF"/>
                </a:solidFill>
                <a:latin typeface="Verdana" charset="0"/>
                <a:ea typeface="MS PGothic" charset="0"/>
              </a:rPr>
              <a:t> </a:t>
            </a:r>
            <a:endParaRPr lang="en-GB" sz="900" dirty="0" smtClean="0">
              <a:solidFill>
                <a:srgbClr val="FFFFFF"/>
              </a:solidFill>
              <a:latin typeface="Verdana" charset="0"/>
              <a:ea typeface="MS PGothic" charset="0"/>
            </a:endParaRPr>
          </a:p>
          <a:p>
            <a:pPr eaLnBrk="1" hangingPunct="1">
              <a:buFont typeface="Wingdings" charset="0"/>
              <a:buNone/>
            </a:pPr>
            <a:endParaRPr lang="en-GB" sz="900" dirty="0">
              <a:solidFill>
                <a:srgbClr val="FFFFFF"/>
              </a:solidFill>
              <a:latin typeface="Verdana" charset="0"/>
              <a:ea typeface="MS PGothic" charset="0"/>
            </a:endParaRPr>
          </a:p>
          <a:p>
            <a:pPr eaLnBrk="1" hangingPunct="1">
              <a:buFont typeface="Wingdings" charset="0"/>
              <a:buNone/>
            </a:pPr>
            <a:r>
              <a:rPr lang="en-GB" sz="900" u="sng" dirty="0" smtClean="0">
                <a:solidFill>
                  <a:srgbClr val="FFFFFF"/>
                </a:solidFill>
                <a:latin typeface="Verdana" charset="0"/>
                <a:ea typeface="MS PGothic" charset="0"/>
              </a:rPr>
              <a:t>Ireland</a:t>
            </a:r>
          </a:p>
          <a:p>
            <a:pPr eaLnBrk="1" hangingPunct="1">
              <a:buFont typeface="Wingdings" charset="0"/>
              <a:buNone/>
            </a:pPr>
            <a:r>
              <a:rPr lang="en-GB" sz="900" dirty="0" smtClean="0">
                <a:solidFill>
                  <a:srgbClr val="FFFFFF"/>
                </a:solidFill>
                <a:latin typeface="Verdana" charset="0"/>
                <a:ea typeface="MS PGothic" charset="0"/>
              </a:rPr>
              <a:t>Co. Armagh</a:t>
            </a:r>
          </a:p>
          <a:p>
            <a:pPr eaLnBrk="1" hangingPunct="1">
              <a:buFont typeface="Wingdings" charset="0"/>
              <a:buNone/>
            </a:pPr>
            <a:r>
              <a:rPr lang="en-GB" sz="900" dirty="0" smtClean="0">
                <a:solidFill>
                  <a:srgbClr val="FFFFFF"/>
                </a:solidFill>
                <a:latin typeface="Verdana" charset="0"/>
                <a:ea typeface="MS PGothic" charset="0"/>
              </a:rPr>
              <a:t>Antrim</a:t>
            </a:r>
          </a:p>
          <a:p>
            <a:pPr eaLnBrk="1" hangingPunct="1">
              <a:buFont typeface="Wingdings" charset="0"/>
              <a:buNone/>
            </a:pPr>
            <a:r>
              <a:rPr lang="en-GB" sz="900" dirty="0" smtClean="0">
                <a:solidFill>
                  <a:srgbClr val="FFFFFF"/>
                </a:solidFill>
                <a:latin typeface="Verdana" charset="0"/>
                <a:ea typeface="MS PGothic" charset="0"/>
              </a:rPr>
              <a:t>Belfast</a:t>
            </a:r>
          </a:p>
          <a:p>
            <a:pPr eaLnBrk="1" hangingPunct="1">
              <a:buFont typeface="Wingdings" charset="0"/>
              <a:buNone/>
            </a:pPr>
            <a:r>
              <a:rPr lang="en-GB" sz="900" dirty="0" smtClean="0">
                <a:solidFill>
                  <a:srgbClr val="FFFFFF"/>
                </a:solidFill>
                <a:latin typeface="Verdana" charset="0"/>
                <a:ea typeface="MS PGothic" charset="0"/>
              </a:rPr>
              <a:t>Londonderry</a:t>
            </a:r>
            <a:endParaRPr lang="en-GB" sz="900" dirty="0">
              <a:solidFill>
                <a:srgbClr val="FFFFFF"/>
              </a:solidFill>
              <a:latin typeface="Verdana" charset="0"/>
              <a:ea typeface="MS PGothic" charset="0"/>
            </a:endParaRPr>
          </a:p>
          <a:p>
            <a:pPr eaLnBrk="1" hangingPunct="1">
              <a:buFont typeface="Wingdings" charset="0"/>
              <a:buNone/>
            </a:pPr>
            <a:r>
              <a:rPr lang="en-GB" sz="900" dirty="0">
                <a:solidFill>
                  <a:srgbClr val="FFFFFF"/>
                </a:solidFill>
                <a:latin typeface="Verdana" charset="0"/>
                <a:ea typeface="MS PGothic" charset="0"/>
              </a:rPr>
              <a:t> </a:t>
            </a:r>
          </a:p>
        </p:txBody>
      </p:sp>
      <p:sp>
        <p:nvSpPr>
          <p:cNvPr id="9" name="Content Placeholder 10"/>
          <p:cNvSpPr>
            <a:spLocks noGrp="1"/>
          </p:cNvSpPr>
          <p:nvPr>
            <p:ph sz="half" idx="4294967295"/>
          </p:nvPr>
        </p:nvSpPr>
        <p:spPr>
          <a:xfrm>
            <a:off x="6084168" y="908720"/>
            <a:ext cx="1307232" cy="5949280"/>
          </a:xfrm>
        </p:spPr>
        <p:txBody>
          <a:bodyPr>
            <a:normAutofit/>
          </a:bodyPr>
          <a:lstStyle/>
          <a:p>
            <a:pPr eaLnBrk="1" hangingPunct="1">
              <a:buFont typeface="Wingdings" charset="0"/>
              <a:buNone/>
            </a:pPr>
            <a:r>
              <a:rPr lang="en-GB" sz="900" dirty="0" smtClean="0">
                <a:solidFill>
                  <a:srgbClr val="FFFFFF"/>
                </a:solidFill>
                <a:latin typeface="Verdana" charset="0"/>
                <a:ea typeface="MS PGothic" charset="0"/>
              </a:rPr>
              <a:t>Gloucester</a:t>
            </a:r>
            <a:endParaRPr lang="en-GB" sz="900" dirty="0">
              <a:solidFill>
                <a:srgbClr val="FFFFFF"/>
              </a:solidFill>
              <a:latin typeface="Verdana" charset="0"/>
              <a:ea typeface="MS PGothic" charset="0"/>
            </a:endParaRPr>
          </a:p>
          <a:p>
            <a:pPr eaLnBrk="1" hangingPunct="1">
              <a:buFont typeface="Wingdings" charset="0"/>
              <a:buNone/>
            </a:pPr>
            <a:r>
              <a:rPr lang="en-GB" sz="900" dirty="0">
                <a:solidFill>
                  <a:srgbClr val="FFFFFF"/>
                </a:solidFill>
                <a:latin typeface="Verdana" charset="0"/>
                <a:ea typeface="MS PGothic" charset="0"/>
              </a:rPr>
              <a:t>Great Yarmouth</a:t>
            </a:r>
          </a:p>
          <a:p>
            <a:pPr eaLnBrk="1" hangingPunct="1">
              <a:buFont typeface="Wingdings" charset="0"/>
              <a:buNone/>
            </a:pPr>
            <a:r>
              <a:rPr lang="en-GB" sz="900" dirty="0">
                <a:solidFill>
                  <a:srgbClr val="FFFFFF"/>
                </a:solidFill>
                <a:latin typeface="Verdana" charset="0"/>
                <a:ea typeface="MS PGothic" charset="0"/>
              </a:rPr>
              <a:t>Grimsby</a:t>
            </a:r>
          </a:p>
          <a:p>
            <a:pPr eaLnBrk="1" hangingPunct="1">
              <a:buFont typeface="Wingdings" charset="0"/>
              <a:buNone/>
            </a:pPr>
            <a:r>
              <a:rPr lang="en-GB" sz="900" dirty="0">
                <a:solidFill>
                  <a:srgbClr val="FFFFFF"/>
                </a:solidFill>
                <a:latin typeface="Verdana" charset="0"/>
                <a:ea typeface="MS PGothic" charset="0"/>
              </a:rPr>
              <a:t>Guildford</a:t>
            </a:r>
          </a:p>
          <a:p>
            <a:pPr eaLnBrk="1" hangingPunct="1">
              <a:buFont typeface="Wingdings" charset="0"/>
              <a:buNone/>
            </a:pPr>
            <a:r>
              <a:rPr lang="en-GB" sz="900" dirty="0">
                <a:solidFill>
                  <a:srgbClr val="FFFFFF"/>
                </a:solidFill>
                <a:latin typeface="Verdana" charset="0"/>
                <a:ea typeface="MS PGothic" charset="0"/>
              </a:rPr>
              <a:t>Halifax</a:t>
            </a:r>
          </a:p>
          <a:p>
            <a:pPr eaLnBrk="1" hangingPunct="1">
              <a:buFont typeface="Wingdings" charset="0"/>
              <a:buNone/>
            </a:pPr>
            <a:r>
              <a:rPr lang="en-GB" sz="900" dirty="0">
                <a:solidFill>
                  <a:srgbClr val="FFFFFF"/>
                </a:solidFill>
                <a:latin typeface="Verdana" charset="0"/>
                <a:ea typeface="MS PGothic" charset="0"/>
              </a:rPr>
              <a:t>Harrogate</a:t>
            </a:r>
          </a:p>
          <a:p>
            <a:pPr eaLnBrk="1" hangingPunct="1">
              <a:buFont typeface="Wingdings" charset="0"/>
              <a:buNone/>
            </a:pPr>
            <a:r>
              <a:rPr lang="en-GB" sz="900" dirty="0" err="1">
                <a:solidFill>
                  <a:srgbClr val="FFFFFF"/>
                </a:solidFill>
                <a:latin typeface="Verdana" charset="0"/>
                <a:ea typeface="MS PGothic" charset="0"/>
              </a:rPr>
              <a:t>Haywards</a:t>
            </a:r>
            <a:r>
              <a:rPr lang="en-GB" sz="900" dirty="0">
                <a:solidFill>
                  <a:srgbClr val="FFFFFF"/>
                </a:solidFill>
                <a:latin typeface="Verdana" charset="0"/>
                <a:ea typeface="MS PGothic" charset="0"/>
              </a:rPr>
              <a:t> </a:t>
            </a:r>
            <a:r>
              <a:rPr lang="en-GB" sz="900" dirty="0" smtClean="0">
                <a:solidFill>
                  <a:srgbClr val="FFFFFF"/>
                </a:solidFill>
                <a:latin typeface="Verdana" charset="0"/>
                <a:ea typeface="MS PGothic" charset="0"/>
              </a:rPr>
              <a:t>Heath</a:t>
            </a:r>
          </a:p>
          <a:p>
            <a:pPr eaLnBrk="1" hangingPunct="1">
              <a:buFont typeface="Wingdings" charset="0"/>
              <a:buNone/>
            </a:pPr>
            <a:r>
              <a:rPr lang="en-GB" sz="900" dirty="0" smtClean="0">
                <a:solidFill>
                  <a:srgbClr val="FFFFFF"/>
                </a:solidFill>
                <a:latin typeface="Verdana" charset="0"/>
                <a:ea typeface="MS PGothic" charset="0"/>
              </a:rPr>
              <a:t>High Wycombe</a:t>
            </a:r>
            <a:endParaRPr lang="en-GB" sz="900" dirty="0">
              <a:solidFill>
                <a:srgbClr val="FFFFFF"/>
              </a:solidFill>
              <a:latin typeface="Verdana" charset="0"/>
              <a:ea typeface="MS PGothic" charset="0"/>
            </a:endParaRPr>
          </a:p>
          <a:p>
            <a:pPr eaLnBrk="1" hangingPunct="1">
              <a:buFont typeface="Wingdings" charset="0"/>
              <a:buNone/>
            </a:pPr>
            <a:r>
              <a:rPr lang="en-GB" sz="900" dirty="0">
                <a:solidFill>
                  <a:srgbClr val="FFFFFF"/>
                </a:solidFill>
                <a:latin typeface="Verdana" charset="0"/>
                <a:ea typeface="MS PGothic" charset="0"/>
              </a:rPr>
              <a:t>Inverness</a:t>
            </a:r>
          </a:p>
          <a:p>
            <a:pPr eaLnBrk="1" hangingPunct="1">
              <a:buFont typeface="Wingdings" charset="0"/>
              <a:buNone/>
            </a:pPr>
            <a:r>
              <a:rPr lang="en-GB" sz="900" dirty="0">
                <a:solidFill>
                  <a:srgbClr val="FFFFFF"/>
                </a:solidFill>
                <a:latin typeface="Verdana" charset="0"/>
                <a:ea typeface="MS PGothic" charset="0"/>
              </a:rPr>
              <a:t>Ipswich</a:t>
            </a:r>
          </a:p>
          <a:p>
            <a:pPr eaLnBrk="1" hangingPunct="1">
              <a:buFont typeface="Wingdings" charset="0"/>
              <a:buNone/>
            </a:pPr>
            <a:r>
              <a:rPr lang="en-GB" sz="900" dirty="0">
                <a:solidFill>
                  <a:srgbClr val="FFFFFF"/>
                </a:solidFill>
                <a:latin typeface="Verdana" charset="0"/>
                <a:ea typeface="MS PGothic" charset="0"/>
              </a:rPr>
              <a:t>Kettering</a:t>
            </a:r>
          </a:p>
          <a:p>
            <a:pPr eaLnBrk="1" hangingPunct="1">
              <a:buFont typeface="Wingdings" charset="0"/>
              <a:buNone/>
            </a:pPr>
            <a:r>
              <a:rPr lang="en-GB" sz="900" dirty="0" smtClean="0">
                <a:solidFill>
                  <a:srgbClr val="FFFFFF"/>
                </a:solidFill>
                <a:latin typeface="Verdana" charset="0"/>
                <a:ea typeface="MS PGothic" charset="0"/>
              </a:rPr>
              <a:t>Kirkcaldy</a:t>
            </a:r>
          </a:p>
          <a:p>
            <a:pPr eaLnBrk="1" hangingPunct="1">
              <a:buFont typeface="Wingdings" charset="0"/>
              <a:buNone/>
            </a:pPr>
            <a:r>
              <a:rPr lang="en-GB" sz="900" dirty="0" smtClean="0">
                <a:solidFill>
                  <a:srgbClr val="FFFFFF"/>
                </a:solidFill>
                <a:latin typeface="Verdana" charset="0"/>
                <a:ea typeface="MS PGothic" charset="0"/>
              </a:rPr>
              <a:t>Kings Lynn</a:t>
            </a:r>
            <a:endParaRPr lang="en-GB" sz="900" dirty="0">
              <a:solidFill>
                <a:srgbClr val="FFFFFF"/>
              </a:solidFill>
              <a:latin typeface="Verdana" charset="0"/>
              <a:ea typeface="MS PGothic" charset="0"/>
            </a:endParaRPr>
          </a:p>
          <a:p>
            <a:pPr eaLnBrk="1" hangingPunct="1">
              <a:buFont typeface="Wingdings" charset="0"/>
              <a:buNone/>
            </a:pPr>
            <a:r>
              <a:rPr lang="en-GB" sz="900" dirty="0" smtClean="0">
                <a:solidFill>
                  <a:srgbClr val="FFFFFF"/>
                </a:solidFill>
                <a:latin typeface="Verdana" charset="0"/>
                <a:ea typeface="MS PGothic" charset="0"/>
              </a:rPr>
              <a:t>Kingston</a:t>
            </a:r>
          </a:p>
          <a:p>
            <a:pPr eaLnBrk="1" hangingPunct="1">
              <a:buFont typeface="Wingdings" charset="0"/>
              <a:buNone/>
            </a:pPr>
            <a:r>
              <a:rPr lang="en-GB" sz="900" dirty="0" err="1" smtClean="0">
                <a:solidFill>
                  <a:srgbClr val="FFFFFF"/>
                </a:solidFill>
                <a:latin typeface="Verdana" charset="0"/>
                <a:ea typeface="MS PGothic" charset="0"/>
              </a:rPr>
              <a:t>Larbet</a:t>
            </a:r>
            <a:endParaRPr lang="en-GB" sz="900" dirty="0">
              <a:solidFill>
                <a:srgbClr val="FFFFFF"/>
              </a:solidFill>
              <a:latin typeface="Verdana" charset="0"/>
              <a:ea typeface="MS PGothic" charset="0"/>
            </a:endParaRPr>
          </a:p>
          <a:p>
            <a:pPr eaLnBrk="1" hangingPunct="1">
              <a:buFont typeface="Wingdings" charset="0"/>
              <a:buNone/>
            </a:pPr>
            <a:r>
              <a:rPr lang="en-GB" sz="900" dirty="0">
                <a:solidFill>
                  <a:srgbClr val="FFFFFF"/>
                </a:solidFill>
                <a:latin typeface="Verdana" charset="0"/>
                <a:ea typeface="MS PGothic" charset="0"/>
              </a:rPr>
              <a:t>Leeds</a:t>
            </a:r>
          </a:p>
          <a:p>
            <a:pPr eaLnBrk="1" hangingPunct="1">
              <a:buFont typeface="Wingdings" charset="0"/>
              <a:buNone/>
            </a:pPr>
            <a:r>
              <a:rPr lang="en-GB" sz="900" dirty="0">
                <a:solidFill>
                  <a:srgbClr val="FFFFFF"/>
                </a:solidFill>
                <a:latin typeface="Verdana" charset="0"/>
                <a:ea typeface="MS PGothic" charset="0"/>
              </a:rPr>
              <a:t>Leicester</a:t>
            </a:r>
          </a:p>
          <a:p>
            <a:pPr eaLnBrk="1" hangingPunct="1">
              <a:buFont typeface="Wingdings" charset="0"/>
              <a:buNone/>
            </a:pPr>
            <a:r>
              <a:rPr lang="en-GB" sz="900" dirty="0">
                <a:solidFill>
                  <a:srgbClr val="FFFFFF"/>
                </a:solidFill>
                <a:latin typeface="Verdana" charset="0"/>
                <a:ea typeface="MS PGothic" charset="0"/>
              </a:rPr>
              <a:t>Lincoln</a:t>
            </a:r>
          </a:p>
          <a:p>
            <a:pPr eaLnBrk="1" hangingPunct="1">
              <a:buFont typeface="Wingdings" charset="0"/>
              <a:buNone/>
            </a:pPr>
            <a:r>
              <a:rPr lang="en-GB" sz="900" dirty="0">
                <a:solidFill>
                  <a:srgbClr val="FFFFFF"/>
                </a:solidFill>
                <a:latin typeface="Verdana" charset="0"/>
                <a:ea typeface="MS PGothic" charset="0"/>
              </a:rPr>
              <a:t>Liverpool</a:t>
            </a:r>
          </a:p>
          <a:p>
            <a:pPr eaLnBrk="1" hangingPunct="1">
              <a:buFont typeface="Wingdings" charset="0"/>
              <a:buNone/>
            </a:pPr>
            <a:r>
              <a:rPr lang="en-GB" sz="900" dirty="0" smtClean="0">
                <a:solidFill>
                  <a:srgbClr val="FFFFFF"/>
                </a:solidFill>
                <a:latin typeface="Verdana" charset="0"/>
                <a:ea typeface="MS PGothic" charset="0"/>
              </a:rPr>
              <a:t>London</a:t>
            </a:r>
          </a:p>
          <a:p>
            <a:pPr eaLnBrk="1" hangingPunct="1">
              <a:buFont typeface="Wingdings" charset="0"/>
              <a:buNone/>
            </a:pPr>
            <a:r>
              <a:rPr lang="en-GB" sz="900" dirty="0" smtClean="0">
                <a:solidFill>
                  <a:srgbClr val="FFFFFF"/>
                </a:solidFill>
                <a:latin typeface="Verdana" charset="0"/>
                <a:ea typeface="MS PGothic" charset="0"/>
              </a:rPr>
              <a:t>Macclesfield</a:t>
            </a:r>
          </a:p>
          <a:p>
            <a:pPr eaLnBrk="1" hangingPunct="1">
              <a:buFont typeface="Wingdings" charset="0"/>
              <a:buNone/>
            </a:pPr>
            <a:r>
              <a:rPr lang="en-GB" sz="900" dirty="0" smtClean="0">
                <a:solidFill>
                  <a:srgbClr val="FFFFFF"/>
                </a:solidFill>
                <a:latin typeface="Verdana" charset="0"/>
                <a:ea typeface="MS PGothic" charset="0"/>
              </a:rPr>
              <a:t>Manchester </a:t>
            </a:r>
            <a:endParaRPr lang="en-GB" sz="900" dirty="0">
              <a:solidFill>
                <a:srgbClr val="FFFFFF"/>
              </a:solidFill>
              <a:latin typeface="Verdana" charset="0"/>
              <a:ea typeface="MS PGothic" charset="0"/>
            </a:endParaRPr>
          </a:p>
          <a:p>
            <a:pPr eaLnBrk="1" hangingPunct="1">
              <a:buFont typeface="Wingdings" charset="0"/>
              <a:buNone/>
            </a:pPr>
            <a:r>
              <a:rPr lang="en-GB" sz="900" dirty="0">
                <a:solidFill>
                  <a:srgbClr val="FFFFFF"/>
                </a:solidFill>
                <a:latin typeface="Verdana" charset="0"/>
                <a:ea typeface="MS PGothic" charset="0"/>
              </a:rPr>
              <a:t>Mansfield</a:t>
            </a:r>
          </a:p>
          <a:p>
            <a:pPr eaLnBrk="1" hangingPunct="1">
              <a:buClr>
                <a:srgbClr val="E2FA2E"/>
              </a:buClr>
              <a:buFont typeface="Wingdings 3" charset="0"/>
              <a:buNone/>
            </a:pPr>
            <a:r>
              <a:rPr lang="en-GB" sz="900" dirty="0" smtClean="0">
                <a:solidFill>
                  <a:srgbClr val="FFFFFF"/>
                </a:solidFill>
                <a:latin typeface="Verdana" charset="0"/>
                <a:ea typeface="MS PGothic" charset="0"/>
              </a:rPr>
              <a:t>Margate</a:t>
            </a:r>
          </a:p>
          <a:p>
            <a:pPr eaLnBrk="1" hangingPunct="1">
              <a:buClr>
                <a:srgbClr val="E2FA2E"/>
              </a:buClr>
              <a:buFont typeface="Wingdings 3" charset="0"/>
              <a:buNone/>
            </a:pPr>
            <a:r>
              <a:rPr lang="en-GB" sz="900" dirty="0" smtClean="0">
                <a:solidFill>
                  <a:srgbClr val="FFFFFF"/>
                </a:solidFill>
                <a:latin typeface="Verdana" charset="0"/>
                <a:ea typeface="MS PGothic" charset="0"/>
              </a:rPr>
              <a:t>Melrose</a:t>
            </a:r>
          </a:p>
          <a:p>
            <a:pPr eaLnBrk="1" hangingPunct="1">
              <a:buClr>
                <a:srgbClr val="E2FA2E"/>
              </a:buClr>
              <a:buFont typeface="Wingdings 3" charset="0"/>
              <a:buNone/>
            </a:pPr>
            <a:r>
              <a:rPr lang="en-GB" sz="900" dirty="0" smtClean="0">
                <a:solidFill>
                  <a:srgbClr val="FFFFFF"/>
                </a:solidFill>
                <a:latin typeface="Verdana" charset="0"/>
                <a:ea typeface="MS PGothic" charset="0"/>
              </a:rPr>
              <a:t>Milton Keynes</a:t>
            </a:r>
            <a:endParaRPr lang="en-GB" sz="900" dirty="0">
              <a:solidFill>
                <a:srgbClr val="FFFFFF"/>
              </a:solidFill>
              <a:latin typeface="Verdana" charset="0"/>
              <a:ea typeface="MS PGothic" charset="0"/>
            </a:endParaRPr>
          </a:p>
          <a:p>
            <a:pPr eaLnBrk="1" hangingPunct="1">
              <a:buClr>
                <a:srgbClr val="E2FA2E"/>
              </a:buClr>
              <a:buFont typeface="Wingdings 3" charset="0"/>
              <a:buNone/>
            </a:pPr>
            <a:r>
              <a:rPr lang="en-GB" sz="900" dirty="0">
                <a:solidFill>
                  <a:srgbClr val="FFFFFF"/>
                </a:solidFill>
                <a:latin typeface="Verdana" charset="0"/>
                <a:ea typeface="MS PGothic" charset="0"/>
              </a:rPr>
              <a:t>Newcastle</a:t>
            </a:r>
          </a:p>
          <a:p>
            <a:pPr eaLnBrk="1" hangingPunct="1">
              <a:buClr>
                <a:srgbClr val="E2FA2E"/>
              </a:buClr>
              <a:buFont typeface="Wingdings 3" charset="0"/>
              <a:buNone/>
            </a:pPr>
            <a:r>
              <a:rPr lang="en-GB" sz="900" dirty="0">
                <a:solidFill>
                  <a:srgbClr val="FFFFFF"/>
                </a:solidFill>
                <a:latin typeface="Verdana" charset="0"/>
                <a:ea typeface="MS PGothic" charset="0"/>
              </a:rPr>
              <a:t>Nottingham</a:t>
            </a:r>
          </a:p>
          <a:p>
            <a:pPr eaLnBrk="1" hangingPunct="1">
              <a:buFont typeface="Wingdings" charset="0"/>
              <a:buNone/>
            </a:pPr>
            <a:r>
              <a:rPr lang="en-GB" sz="900" dirty="0" smtClean="0">
                <a:solidFill>
                  <a:srgbClr val="FFFFFF"/>
                </a:solidFill>
                <a:latin typeface="Verdana" charset="0"/>
                <a:ea typeface="MS PGothic" charset="0"/>
              </a:rPr>
              <a:t>Northampton</a:t>
            </a:r>
          </a:p>
          <a:p>
            <a:pPr eaLnBrk="1" hangingPunct="1">
              <a:buFont typeface="Wingdings" charset="0"/>
              <a:buNone/>
            </a:pPr>
            <a:r>
              <a:rPr lang="en-GB" sz="900" dirty="0">
                <a:solidFill>
                  <a:srgbClr val="FFFFFF"/>
                </a:solidFill>
                <a:latin typeface="Verdana" charset="0"/>
                <a:ea typeface="MS PGothic" charset="0"/>
              </a:rPr>
              <a:t>Peterborough</a:t>
            </a:r>
          </a:p>
          <a:p>
            <a:pPr eaLnBrk="1" hangingPunct="1">
              <a:buFont typeface="Wingdings" charset="0"/>
              <a:buNone/>
            </a:pPr>
            <a:r>
              <a:rPr lang="en-GB" sz="900" dirty="0">
                <a:solidFill>
                  <a:srgbClr val="FFFFFF"/>
                </a:solidFill>
                <a:latin typeface="Verdana" charset="0"/>
                <a:ea typeface="MS PGothic" charset="0"/>
              </a:rPr>
              <a:t>Plymouth</a:t>
            </a:r>
          </a:p>
          <a:p>
            <a:pPr eaLnBrk="1" hangingPunct="1">
              <a:buFont typeface="Wingdings" charset="0"/>
              <a:buNone/>
            </a:pPr>
            <a:r>
              <a:rPr lang="en-GB" sz="900" dirty="0">
                <a:solidFill>
                  <a:srgbClr val="FFFFFF"/>
                </a:solidFill>
                <a:latin typeface="Verdana" charset="0"/>
                <a:ea typeface="MS PGothic" charset="0"/>
              </a:rPr>
              <a:t>Poole</a:t>
            </a:r>
          </a:p>
          <a:p>
            <a:pPr eaLnBrk="1" hangingPunct="1">
              <a:buFont typeface="Wingdings" charset="0"/>
              <a:buNone/>
            </a:pPr>
            <a:r>
              <a:rPr lang="en-GB" sz="900" dirty="0" err="1">
                <a:solidFill>
                  <a:srgbClr val="FFFFFF"/>
                </a:solidFill>
                <a:latin typeface="Verdana" charset="0"/>
                <a:ea typeface="MS PGothic" charset="0"/>
              </a:rPr>
              <a:t>Prescot</a:t>
            </a:r>
            <a:endParaRPr lang="en-GB" sz="900" dirty="0">
              <a:solidFill>
                <a:srgbClr val="FFFFFF"/>
              </a:solidFill>
              <a:latin typeface="Verdana" charset="0"/>
              <a:ea typeface="MS PGothic" charset="0"/>
            </a:endParaRPr>
          </a:p>
          <a:p>
            <a:pPr eaLnBrk="1" hangingPunct="1">
              <a:buFont typeface="Wingdings" charset="0"/>
              <a:buNone/>
            </a:pPr>
            <a:r>
              <a:rPr lang="en-GB" sz="900" dirty="0" smtClean="0">
                <a:solidFill>
                  <a:srgbClr val="FFFFFF"/>
                </a:solidFill>
                <a:latin typeface="Verdana" charset="0"/>
                <a:ea typeface="MS PGothic" charset="0"/>
              </a:rPr>
              <a:t>Preston</a:t>
            </a:r>
            <a:endParaRPr lang="en-GB" sz="900" dirty="0">
              <a:solidFill>
                <a:srgbClr val="FFFFFF"/>
              </a:solidFill>
              <a:latin typeface="Verdana" charset="0"/>
              <a:ea typeface="MS PGothic" charset="0"/>
            </a:endParaRPr>
          </a:p>
        </p:txBody>
      </p:sp>
      <p:pic>
        <p:nvPicPr>
          <p:cNvPr id="10" name="Picture 18" descr="Logo rounded di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5038" y="0"/>
            <a:ext cx="5889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828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defRPr/>
            </a:pPr>
            <a:r>
              <a:rPr lang="en-US" dirty="0" smtClean="0">
                <a:solidFill>
                  <a:srgbClr val="FFFF00"/>
                </a:solidFill>
                <a:ea typeface="ＭＳ Ｐゴシック" charset="0"/>
                <a:cs typeface="ＭＳ Ｐゴシック" charset="0"/>
              </a:rPr>
              <a:t>Recruitment</a:t>
            </a:r>
            <a:r>
              <a:rPr lang="en-US" dirty="0">
                <a:solidFill>
                  <a:srgbClr val="FFFF00"/>
                </a:solidFill>
                <a:ea typeface="ＭＳ Ｐゴシック" charset="0"/>
                <a:cs typeface="ＭＳ Ｐゴシック" charset="0"/>
              </a:rPr>
              <a:t>: </a:t>
            </a:r>
            <a:r>
              <a:rPr lang="en-US" dirty="0" smtClean="0">
                <a:solidFill>
                  <a:srgbClr val="FFFF00"/>
                </a:solidFill>
                <a:ea typeface="ＭＳ Ｐゴシック" charset="0"/>
                <a:cs typeface="ＭＳ Ｐゴシック" charset="0"/>
              </a:rPr>
              <a:t>Issues</a:t>
            </a:r>
            <a:endParaRPr lang="en-US" dirty="0">
              <a:solidFill>
                <a:srgbClr val="FFFF00"/>
              </a:solidFill>
              <a:ea typeface="ＭＳ Ｐゴシック" charset="0"/>
              <a:cs typeface="ＭＳ Ｐゴシック" charset="0"/>
            </a:endParaRPr>
          </a:p>
        </p:txBody>
      </p:sp>
      <p:sp>
        <p:nvSpPr>
          <p:cNvPr id="55299" name="Rectangle 3"/>
          <p:cNvSpPr>
            <a:spLocks noGrp="1" noChangeArrowheads="1"/>
          </p:cNvSpPr>
          <p:nvPr>
            <p:ph idx="1"/>
          </p:nvPr>
        </p:nvSpPr>
        <p:spPr/>
        <p:txBody>
          <a:bodyPr>
            <a:normAutofit/>
          </a:bodyPr>
          <a:lstStyle/>
          <a:p>
            <a:pPr>
              <a:lnSpc>
                <a:spcPct val="90000"/>
              </a:lnSpc>
            </a:pPr>
            <a:r>
              <a:rPr lang="en-GB" sz="2800" dirty="0" smtClean="0">
                <a:solidFill>
                  <a:srgbClr val="FFFFFF"/>
                </a:solidFill>
                <a:latin typeface="Verdana" charset="0"/>
                <a:ea typeface="MS PGothic" charset="0"/>
              </a:rPr>
              <a:t>Recruitment numbers have declined over the summer increasing the required monthly recruitment to almost 70 patients per month</a:t>
            </a:r>
          </a:p>
          <a:p>
            <a:pPr>
              <a:lnSpc>
                <a:spcPct val="90000"/>
              </a:lnSpc>
            </a:pPr>
            <a:r>
              <a:rPr lang="en-GB" sz="2800" dirty="0" smtClean="0">
                <a:solidFill>
                  <a:srgbClr val="FFFFFF"/>
                </a:solidFill>
                <a:latin typeface="Verdana" charset="0"/>
                <a:ea typeface="MS PGothic" charset="0"/>
              </a:rPr>
              <a:t>The number of sites requesting closedown is increasing, resulting in coordinator time being spent in closedown and not set up and monitoring</a:t>
            </a:r>
          </a:p>
          <a:p>
            <a:pPr>
              <a:lnSpc>
                <a:spcPct val="90000"/>
              </a:lnSpc>
            </a:pPr>
            <a:r>
              <a:rPr lang="en-GB" sz="2800" dirty="0" smtClean="0">
                <a:solidFill>
                  <a:srgbClr val="FFFFFF"/>
                </a:solidFill>
                <a:latin typeface="Verdana" charset="0"/>
                <a:ea typeface="MS PGothic" charset="0"/>
              </a:rPr>
              <a:t>Increased number of withdrawals from treatment</a:t>
            </a:r>
          </a:p>
          <a:p>
            <a:pPr>
              <a:lnSpc>
                <a:spcPct val="90000"/>
              </a:lnSpc>
            </a:pPr>
            <a:r>
              <a:rPr lang="en-GB" dirty="0" smtClean="0">
                <a:solidFill>
                  <a:srgbClr val="FFFFFF"/>
                </a:solidFill>
                <a:latin typeface="Verdana" charset="0"/>
                <a:ea typeface="MS PGothic" charset="0"/>
              </a:rPr>
              <a:t>Increased withdrawals</a:t>
            </a:r>
            <a:r>
              <a:rPr lang="en-GB" sz="2800" dirty="0" smtClean="0">
                <a:solidFill>
                  <a:srgbClr val="FFFFFF"/>
                </a:solidFill>
                <a:latin typeface="Verdana" charset="0"/>
                <a:ea typeface="MS PGothic" charset="0"/>
              </a:rPr>
              <a:t> from follow-up</a:t>
            </a:r>
          </a:p>
          <a:p>
            <a:pPr>
              <a:lnSpc>
                <a:spcPct val="90000"/>
              </a:lnSpc>
            </a:pPr>
            <a:r>
              <a:rPr lang="en-GB" dirty="0" smtClean="0">
                <a:solidFill>
                  <a:srgbClr val="FFFFFF"/>
                </a:solidFill>
                <a:latin typeface="Verdana" charset="0"/>
                <a:ea typeface="MS PGothic" charset="0"/>
              </a:rPr>
              <a:t>Limited recruitment at week-ends</a:t>
            </a:r>
            <a:endParaRPr lang="en-GB" sz="2800" dirty="0">
              <a:solidFill>
                <a:srgbClr val="FFFFFF"/>
              </a:solidFill>
              <a:latin typeface="Verdana" charset="0"/>
              <a:ea typeface="MS PGothic" charset="0"/>
            </a:endParaRPr>
          </a:p>
        </p:txBody>
      </p:sp>
      <p:sp>
        <p:nvSpPr>
          <p:cNvPr id="6" name="Title 4"/>
          <p:cNvSpPr txBox="1">
            <a:spLocks/>
          </p:cNvSpPr>
          <p:nvPr/>
        </p:nvSpPr>
        <p:spPr bwMode="auto">
          <a:xfrm>
            <a:off x="6477000" y="6477000"/>
            <a:ext cx="266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Times" charset="0"/>
                <a:ea typeface="ＭＳ Ｐゴシック" charset="0"/>
                <a:cs typeface="ＭＳ Ｐゴシック" charset="0"/>
              </a:defRPr>
            </a:lvl1pPr>
            <a:lvl2pPr marL="742950" indent="-285750" defTabSz="457200" eaLnBrk="0" hangingPunct="0">
              <a:defRPr sz="2400">
                <a:solidFill>
                  <a:schemeClr val="tx1"/>
                </a:solidFill>
                <a:latin typeface="Times" charset="0"/>
                <a:ea typeface="ＭＳ Ｐゴシック" charset="0"/>
              </a:defRPr>
            </a:lvl2pPr>
            <a:lvl3pPr marL="1143000" indent="-228600" defTabSz="457200" eaLnBrk="0" hangingPunct="0">
              <a:defRPr sz="2400">
                <a:solidFill>
                  <a:schemeClr val="tx1"/>
                </a:solidFill>
                <a:latin typeface="Times" charset="0"/>
                <a:ea typeface="ＭＳ Ｐゴシック" charset="0"/>
              </a:defRPr>
            </a:lvl3pPr>
            <a:lvl4pPr marL="1600200" indent="-228600" defTabSz="457200" eaLnBrk="0" hangingPunct="0">
              <a:defRPr sz="2400">
                <a:solidFill>
                  <a:schemeClr val="tx1"/>
                </a:solidFill>
                <a:latin typeface="Times" charset="0"/>
                <a:ea typeface="ＭＳ Ｐゴシック" charset="0"/>
              </a:defRPr>
            </a:lvl4pPr>
            <a:lvl5pPr marL="2057400" indent="-228600" defTabSz="4572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fontAlgn="base" hangingPunct="1">
              <a:lnSpc>
                <a:spcPct val="90000"/>
              </a:lnSpc>
              <a:spcBef>
                <a:spcPct val="0"/>
              </a:spcBef>
              <a:spcAft>
                <a:spcPct val="0"/>
              </a:spcAft>
            </a:pPr>
            <a:r>
              <a:rPr lang="en-GB" sz="2000" dirty="0" err="1">
                <a:solidFill>
                  <a:srgbClr val="E2FA2E"/>
                </a:solidFill>
                <a:latin typeface="Verdana" charset="0"/>
              </a:rPr>
              <a:t>www.tardistrial.org</a:t>
            </a:r>
            <a:endParaRPr lang="en-GB" sz="2000" dirty="0">
              <a:solidFill>
                <a:srgbClr val="E2FA2E"/>
              </a:solidFill>
              <a:latin typeface="Verdana" charset="0"/>
            </a:endParaRPr>
          </a:p>
        </p:txBody>
      </p:sp>
      <p:pic>
        <p:nvPicPr>
          <p:cNvPr id="7" name="Picture 18" descr="Logo rounded di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5038" y="0"/>
            <a:ext cx="5889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12657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128"/>
                <a:cs typeface="ＭＳ Ｐゴシック" charset="-128"/>
              </a:rPr>
              <a:t>TARDIS: Recruitment </a:t>
            </a:r>
            <a:r>
              <a:rPr lang="en-US" dirty="0">
                <a:ea typeface="ＭＳ Ｐゴシック" charset="-128"/>
                <a:cs typeface="ＭＳ Ｐゴシック" charset="-128"/>
              </a:rPr>
              <a:t>s</a:t>
            </a:r>
            <a:r>
              <a:rPr lang="en-US" dirty="0" smtClean="0">
                <a:ea typeface="ＭＳ Ｐゴシック" charset="-128"/>
                <a:cs typeface="ＭＳ Ｐゴシック" charset="-128"/>
              </a:rPr>
              <a:t>ummary</a:t>
            </a:r>
          </a:p>
        </p:txBody>
      </p:sp>
      <p:pic>
        <p:nvPicPr>
          <p:cNvPr id="7" name="Picture 6" descr="Screen Shot 2015-09-09 at 13.03.4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484" y="1318322"/>
            <a:ext cx="8369316" cy="4940911"/>
          </a:xfrm>
          <a:prstGeom prst="rect">
            <a:avLst/>
          </a:prstGeom>
        </p:spPr>
      </p:pic>
      <p:sp>
        <p:nvSpPr>
          <p:cNvPr id="8" name="Title 4"/>
          <p:cNvSpPr txBox="1">
            <a:spLocks/>
          </p:cNvSpPr>
          <p:nvPr/>
        </p:nvSpPr>
        <p:spPr bwMode="auto">
          <a:xfrm>
            <a:off x="6477000" y="6477000"/>
            <a:ext cx="266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Times" charset="0"/>
                <a:ea typeface="ＭＳ Ｐゴシック" charset="0"/>
                <a:cs typeface="ＭＳ Ｐゴシック" charset="0"/>
              </a:defRPr>
            </a:lvl1pPr>
            <a:lvl2pPr marL="742950" indent="-285750" defTabSz="457200" eaLnBrk="0" hangingPunct="0">
              <a:defRPr sz="2400">
                <a:solidFill>
                  <a:schemeClr val="tx1"/>
                </a:solidFill>
                <a:latin typeface="Times" charset="0"/>
                <a:ea typeface="ＭＳ Ｐゴシック" charset="0"/>
              </a:defRPr>
            </a:lvl2pPr>
            <a:lvl3pPr marL="1143000" indent="-228600" defTabSz="457200" eaLnBrk="0" hangingPunct="0">
              <a:defRPr sz="2400">
                <a:solidFill>
                  <a:schemeClr val="tx1"/>
                </a:solidFill>
                <a:latin typeface="Times" charset="0"/>
                <a:ea typeface="ＭＳ Ｐゴシック" charset="0"/>
              </a:defRPr>
            </a:lvl3pPr>
            <a:lvl4pPr marL="1600200" indent="-228600" defTabSz="457200" eaLnBrk="0" hangingPunct="0">
              <a:defRPr sz="2400">
                <a:solidFill>
                  <a:schemeClr val="tx1"/>
                </a:solidFill>
                <a:latin typeface="Times" charset="0"/>
                <a:ea typeface="ＭＳ Ｐゴシック" charset="0"/>
              </a:defRPr>
            </a:lvl4pPr>
            <a:lvl5pPr marL="2057400" indent="-228600" defTabSz="4572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fontAlgn="base" hangingPunct="1">
              <a:lnSpc>
                <a:spcPct val="90000"/>
              </a:lnSpc>
              <a:spcBef>
                <a:spcPct val="0"/>
              </a:spcBef>
              <a:spcAft>
                <a:spcPct val="0"/>
              </a:spcAft>
            </a:pPr>
            <a:r>
              <a:rPr lang="en-GB" sz="2000" dirty="0" err="1">
                <a:solidFill>
                  <a:srgbClr val="E2FA2E"/>
                </a:solidFill>
                <a:latin typeface="Verdana" charset="0"/>
              </a:rPr>
              <a:t>www.tardistrial.org</a:t>
            </a:r>
            <a:endParaRPr lang="en-GB" sz="2000" dirty="0">
              <a:solidFill>
                <a:srgbClr val="E2FA2E"/>
              </a:solidFill>
              <a:latin typeface="Verdana" charset="0"/>
            </a:endParaRPr>
          </a:p>
        </p:txBody>
      </p:sp>
      <p:pic>
        <p:nvPicPr>
          <p:cNvPr id="9" name="Picture 18" descr="Logo rounded di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5038" y="0"/>
            <a:ext cx="5889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5008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TARDIS: Recruitment summary</a:t>
            </a:r>
            <a:endParaRPr lang="en-US" dirty="0" smtClean="0"/>
          </a:p>
        </p:txBody>
      </p:sp>
      <p:sp>
        <p:nvSpPr>
          <p:cNvPr id="6" name="Content Placeholder 5"/>
          <p:cNvSpPr>
            <a:spLocks noGrp="1"/>
          </p:cNvSpPr>
          <p:nvPr>
            <p:ph idx="1"/>
          </p:nvPr>
        </p:nvSpPr>
        <p:spPr/>
        <p:txBody>
          <a:bodyPr/>
          <a:lstStyle/>
          <a:p>
            <a:r>
              <a:rPr lang="en-US" dirty="0" smtClean="0"/>
              <a:t>Target			4100</a:t>
            </a:r>
          </a:p>
          <a:p>
            <a:r>
              <a:rPr lang="en-US" dirty="0" smtClean="0"/>
              <a:t>Actual			2779		      </a:t>
            </a:r>
          </a:p>
          <a:p>
            <a:endParaRPr lang="en-US" dirty="0" smtClean="0"/>
          </a:p>
          <a:p>
            <a:r>
              <a:rPr lang="en-US" dirty="0" smtClean="0"/>
              <a:t>Last 6 months	61.2 per month</a:t>
            </a:r>
          </a:p>
          <a:p>
            <a:r>
              <a:rPr lang="en-US" dirty="0" smtClean="0"/>
              <a:t>Last 3 month		56.8 per month</a:t>
            </a:r>
          </a:p>
          <a:p>
            <a:endParaRPr lang="en-US" dirty="0" smtClean="0"/>
          </a:p>
          <a:p>
            <a:r>
              <a:rPr lang="en-US" dirty="0" smtClean="0"/>
              <a:t>Required monthly recruitment risen to 67.5 per month!</a:t>
            </a:r>
            <a:endParaRPr lang="en-US" dirty="0"/>
          </a:p>
        </p:txBody>
      </p:sp>
      <p:sp>
        <p:nvSpPr>
          <p:cNvPr id="11" name="Title 4"/>
          <p:cNvSpPr txBox="1">
            <a:spLocks/>
          </p:cNvSpPr>
          <p:nvPr/>
        </p:nvSpPr>
        <p:spPr bwMode="auto">
          <a:xfrm>
            <a:off x="6477000" y="6477000"/>
            <a:ext cx="266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Times" charset="0"/>
                <a:ea typeface="ＭＳ Ｐゴシック" charset="0"/>
                <a:cs typeface="ＭＳ Ｐゴシック" charset="0"/>
              </a:defRPr>
            </a:lvl1pPr>
            <a:lvl2pPr marL="742950" indent="-285750" defTabSz="457200" eaLnBrk="0" hangingPunct="0">
              <a:defRPr sz="2400">
                <a:solidFill>
                  <a:schemeClr val="tx1"/>
                </a:solidFill>
                <a:latin typeface="Times" charset="0"/>
                <a:ea typeface="ＭＳ Ｐゴシック" charset="0"/>
              </a:defRPr>
            </a:lvl2pPr>
            <a:lvl3pPr marL="1143000" indent="-228600" defTabSz="457200" eaLnBrk="0" hangingPunct="0">
              <a:defRPr sz="2400">
                <a:solidFill>
                  <a:schemeClr val="tx1"/>
                </a:solidFill>
                <a:latin typeface="Times" charset="0"/>
                <a:ea typeface="ＭＳ Ｐゴシック" charset="0"/>
              </a:defRPr>
            </a:lvl3pPr>
            <a:lvl4pPr marL="1600200" indent="-228600" defTabSz="457200" eaLnBrk="0" hangingPunct="0">
              <a:defRPr sz="2400">
                <a:solidFill>
                  <a:schemeClr val="tx1"/>
                </a:solidFill>
                <a:latin typeface="Times" charset="0"/>
                <a:ea typeface="ＭＳ Ｐゴシック" charset="0"/>
              </a:defRPr>
            </a:lvl4pPr>
            <a:lvl5pPr marL="2057400" indent="-228600" defTabSz="4572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fontAlgn="base" hangingPunct="1">
              <a:lnSpc>
                <a:spcPct val="90000"/>
              </a:lnSpc>
              <a:spcBef>
                <a:spcPct val="0"/>
              </a:spcBef>
              <a:spcAft>
                <a:spcPct val="0"/>
              </a:spcAft>
            </a:pPr>
            <a:r>
              <a:rPr lang="en-GB" sz="2000" dirty="0" err="1">
                <a:solidFill>
                  <a:srgbClr val="E2FA2E"/>
                </a:solidFill>
                <a:latin typeface="Verdana" charset="0"/>
              </a:rPr>
              <a:t>www.tardistrial.org</a:t>
            </a:r>
            <a:endParaRPr lang="en-GB" sz="2000" dirty="0">
              <a:solidFill>
                <a:srgbClr val="E2FA2E"/>
              </a:solidFill>
              <a:latin typeface="Verdana" charset="0"/>
            </a:endParaRPr>
          </a:p>
        </p:txBody>
      </p:sp>
      <p:pic>
        <p:nvPicPr>
          <p:cNvPr id="12" name="Picture 18" descr="Logo rounded di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5038" y="0"/>
            <a:ext cx="5889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375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Bath Verdana">
  <a:themeElements>
    <a:clrScheme name="">
      <a:dk1>
        <a:srgbClr val="000000"/>
      </a:dk1>
      <a:lt1>
        <a:srgbClr val="FFFFFF"/>
      </a:lt1>
      <a:dk2>
        <a:srgbClr val="114FFB"/>
      </a:dk2>
      <a:lt2>
        <a:srgbClr val="E2FA2E"/>
      </a:lt2>
      <a:accent1>
        <a:srgbClr val="00B7A5"/>
      </a:accent1>
      <a:accent2>
        <a:srgbClr val="D49FFF"/>
      </a:accent2>
      <a:accent3>
        <a:srgbClr val="AAB2FD"/>
      </a:accent3>
      <a:accent4>
        <a:srgbClr val="DADADA"/>
      </a:accent4>
      <a:accent5>
        <a:srgbClr val="AAD8CF"/>
      </a:accent5>
      <a:accent6>
        <a:srgbClr val="C090E7"/>
      </a:accent6>
      <a:hlink>
        <a:srgbClr val="7B00E4"/>
      </a:hlink>
      <a:folHlink>
        <a:srgbClr val="618FFD"/>
      </a:folHlink>
    </a:clrScheme>
    <a:fontScheme name="Bath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pitchFamily="-111" charset="0"/>
          </a:defRPr>
        </a:defPPr>
      </a:lstStyle>
    </a:lnDef>
  </a:objectDefaults>
  <a:extraClrSchemeLst>
    <a:extraClrScheme>
      <a:clrScheme name="Bath Verdan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ath Verdan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ath Verdan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ath Verdan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ath Verdan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ath Verdan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ath Verdan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671</Words>
  <Application>Microsoft Office PowerPoint</Application>
  <PresentationFormat>On-screen Show (4:3)</PresentationFormat>
  <Paragraphs>261</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Bath Verdana</vt:lpstr>
      <vt:lpstr>TARDIS Status  Triple Antiplatelets for Reducing Dependency after Ischaemic Stroke </vt:lpstr>
      <vt:lpstr>Triple Antiplatelets for Reducing Dependency after Ischaemic Stroke</vt:lpstr>
      <vt:lpstr>TARDIS: Trial Flow</vt:lpstr>
      <vt:lpstr>TARDIS: Trial summary</vt:lpstr>
      <vt:lpstr>TARDIS: Countries (centres)</vt:lpstr>
      <vt:lpstr>TARDIS: UK </vt:lpstr>
      <vt:lpstr>Recruitment: Issues</vt:lpstr>
      <vt:lpstr>TARDIS: Recruitment summary</vt:lpstr>
      <vt:lpstr>TARDIS: Recruitment summary</vt:lpstr>
      <vt:lpstr>PowerPoint Presentation</vt:lpstr>
      <vt:lpstr>TARDIS: Recruitment by LCRN</vt:lpstr>
      <vt:lpstr>PowerPoint Presentation</vt:lpstr>
      <vt:lpstr>PowerPoint Presentation</vt:lpstr>
      <vt:lpstr>Recruitment: Issues</vt:lpstr>
      <vt:lpstr>PowerPoint Presentation</vt:lpstr>
      <vt:lpstr>TARDIS: Payments to UK Sites</vt:lpstr>
      <vt:lpstr>TARDIS: Who’s who</vt:lpstr>
      <vt:lpstr>Thank you!</vt:lpstr>
      <vt:lpstr>TARDIS</vt:lpstr>
    </vt:vector>
  </TitlesOfParts>
  <Company>University Of Nottingham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TARDIS Status  Triple Antiplatelets for Reducing Dependency after Ischaemic Stroke </dc:title>
  <dc:creator>Dawn Hazle</dc:creator>
  <cp:lastModifiedBy>Dawn Hazle</cp:lastModifiedBy>
  <cp:revision>1</cp:revision>
  <dcterms:created xsi:type="dcterms:W3CDTF">2015-10-09T14:02:21Z</dcterms:created>
  <dcterms:modified xsi:type="dcterms:W3CDTF">2015-10-09T14:03:21Z</dcterms:modified>
</cp:coreProperties>
</file>